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6" r:id="rId2"/>
    <p:sldId id="257" r:id="rId3"/>
    <p:sldId id="268" r:id="rId4"/>
    <p:sldId id="273" r:id="rId5"/>
    <p:sldId id="274" r:id="rId6"/>
    <p:sldId id="275" r:id="rId7"/>
    <p:sldId id="277" r:id="rId8"/>
    <p:sldId id="279" r:id="rId9"/>
    <p:sldId id="281" r:id="rId10"/>
    <p:sldId id="282" r:id="rId11"/>
    <p:sldId id="283" r:id="rId12"/>
    <p:sldId id="284" r:id="rId13"/>
    <p:sldId id="285" r:id="rId14"/>
    <p:sldId id="286" r:id="rId15"/>
    <p:sldId id="301" r:id="rId16"/>
    <p:sldId id="288" r:id="rId17"/>
    <p:sldId id="287" r:id="rId18"/>
    <p:sldId id="289" r:id="rId19"/>
    <p:sldId id="294" r:id="rId20"/>
    <p:sldId id="296" r:id="rId21"/>
    <p:sldId id="297" r:id="rId22"/>
    <p:sldId id="298" r:id="rId23"/>
    <p:sldId id="299" r:id="rId24"/>
    <p:sldId id="302" r:id="rId25"/>
    <p:sldId id="303" r:id="rId26"/>
    <p:sldId id="306" r:id="rId27"/>
    <p:sldId id="304" r:id="rId28"/>
    <p:sldId id="305" r:id="rId29"/>
    <p:sldId id="307" r:id="rId30"/>
    <p:sldId id="308" r:id="rId31"/>
    <p:sldId id="310" r:id="rId32"/>
    <p:sldId id="312" r:id="rId33"/>
    <p:sldId id="311" r:id="rId34"/>
    <p:sldId id="313" r:id="rId35"/>
    <p:sldId id="314" r:id="rId36"/>
    <p:sldId id="316" r:id="rId37"/>
    <p:sldId id="315"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1012"/>
    <a:srgbClr val="FFFDD4"/>
    <a:srgbClr val="E6E9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169"/>
    <p:restoredTop sz="93784"/>
  </p:normalViewPr>
  <p:slideViewPr>
    <p:cSldViewPr snapToGrid="0" snapToObjects="1" showGuides="1">
      <p:cViewPr varScale="1">
        <p:scale>
          <a:sx n="73" d="100"/>
          <a:sy n="73" d="100"/>
        </p:scale>
        <p:origin x="192" y="488"/>
      </p:cViewPr>
      <p:guideLst>
        <p:guide orient="horz" pos="2149"/>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7BC3F4-1D79-834C-A74D-693A9909AE64}" type="doc">
      <dgm:prSet loTypeId="urn:microsoft.com/office/officeart/2005/8/layout/arrow6" loCatId="" qsTypeId="urn:microsoft.com/office/officeart/2005/8/quickstyle/simple1" qsCatId="simple" csTypeId="urn:microsoft.com/office/officeart/2005/8/colors/accent1_2" csCatId="accent1" phldr="1"/>
      <dgm:spPr/>
      <dgm:t>
        <a:bodyPr/>
        <a:lstStyle/>
        <a:p>
          <a:endParaRPr lang="en-US"/>
        </a:p>
      </dgm:t>
    </dgm:pt>
    <dgm:pt modelId="{449F888A-1F48-0948-9EFC-3ACA16A2CE3F}">
      <dgm:prSet phldrT="[Text]" custT="1"/>
      <dgm:spPr/>
      <dgm:t>
        <a:bodyPr/>
        <a:lstStyle/>
        <a:p>
          <a:r>
            <a:rPr lang="en-US" sz="3600" dirty="0"/>
            <a:t>BIG PICTURE </a:t>
          </a:r>
        </a:p>
      </dgm:t>
    </dgm:pt>
    <dgm:pt modelId="{DB9D08BA-1D97-0C45-BC73-13C9ECE18FEC}" type="parTrans" cxnId="{165116AF-F5EE-E04D-97B9-211735290AA0}">
      <dgm:prSet/>
      <dgm:spPr/>
      <dgm:t>
        <a:bodyPr/>
        <a:lstStyle/>
        <a:p>
          <a:endParaRPr lang="en-US"/>
        </a:p>
      </dgm:t>
    </dgm:pt>
    <dgm:pt modelId="{A5CF150E-6415-E14B-A9A7-156387ED9A72}" type="sibTrans" cxnId="{165116AF-F5EE-E04D-97B9-211735290AA0}">
      <dgm:prSet/>
      <dgm:spPr/>
      <dgm:t>
        <a:bodyPr/>
        <a:lstStyle/>
        <a:p>
          <a:endParaRPr lang="en-US"/>
        </a:p>
      </dgm:t>
    </dgm:pt>
    <dgm:pt modelId="{21A7E531-6FC9-5749-AAF6-1A1F34AA14D2}">
      <dgm:prSet phldrT="[Text]" custT="1"/>
      <dgm:spPr/>
      <dgm:t>
        <a:bodyPr/>
        <a:lstStyle/>
        <a:p>
          <a:r>
            <a:rPr lang="en-US" sz="4000" dirty="0"/>
            <a:t>DETAILS</a:t>
          </a:r>
          <a:endParaRPr lang="en-US" sz="4700" dirty="0"/>
        </a:p>
      </dgm:t>
    </dgm:pt>
    <dgm:pt modelId="{F86785D5-FFEE-DE4C-8FE5-541D2CEEF332}" type="parTrans" cxnId="{B5623F29-50E6-3144-93CC-AEE00C19CC2D}">
      <dgm:prSet/>
      <dgm:spPr/>
      <dgm:t>
        <a:bodyPr/>
        <a:lstStyle/>
        <a:p>
          <a:endParaRPr lang="en-US"/>
        </a:p>
      </dgm:t>
    </dgm:pt>
    <dgm:pt modelId="{30E35107-B4EA-C243-8610-122FFC2CB255}" type="sibTrans" cxnId="{B5623F29-50E6-3144-93CC-AEE00C19CC2D}">
      <dgm:prSet/>
      <dgm:spPr/>
      <dgm:t>
        <a:bodyPr/>
        <a:lstStyle/>
        <a:p>
          <a:endParaRPr lang="en-US"/>
        </a:p>
      </dgm:t>
    </dgm:pt>
    <dgm:pt modelId="{4DCD146D-EF61-3B48-B080-6888D3E60071}" type="pres">
      <dgm:prSet presAssocID="{0A7BC3F4-1D79-834C-A74D-693A9909AE64}" presName="compositeShape" presStyleCnt="0">
        <dgm:presLayoutVars>
          <dgm:chMax val="2"/>
          <dgm:dir/>
          <dgm:resizeHandles val="exact"/>
        </dgm:presLayoutVars>
      </dgm:prSet>
      <dgm:spPr/>
    </dgm:pt>
    <dgm:pt modelId="{4FFCAFAE-F6EA-FA49-BADE-51082CD8595C}" type="pres">
      <dgm:prSet presAssocID="{0A7BC3F4-1D79-834C-A74D-693A9909AE64}" presName="ribbon" presStyleLbl="node1" presStyleIdx="0" presStyleCnt="1" custAng="0" custScaleX="193744" custScaleY="100000" custLinFactNeighborX="-3221" custLinFactNeighborY="-36215"/>
      <dgm:spPr/>
    </dgm:pt>
    <dgm:pt modelId="{EEEFBC7E-39A9-E94A-AF97-94992088E147}" type="pres">
      <dgm:prSet presAssocID="{0A7BC3F4-1D79-834C-A74D-693A9909AE64}" presName="leftArrowText" presStyleLbl="node1" presStyleIdx="0" presStyleCnt="1" custScaleX="214911" custScaleY="204082" custLinFactNeighborX="-71286" custLinFactNeighborY="-2082">
        <dgm:presLayoutVars>
          <dgm:chMax val="0"/>
          <dgm:bulletEnabled val="1"/>
        </dgm:presLayoutVars>
      </dgm:prSet>
      <dgm:spPr/>
    </dgm:pt>
    <dgm:pt modelId="{B8A71D74-C0EC-FF4C-B997-1A513BF9BB7B}" type="pres">
      <dgm:prSet presAssocID="{0A7BC3F4-1D79-834C-A74D-693A9909AE64}" presName="rightArrowText" presStyleLbl="node1" presStyleIdx="0" presStyleCnt="1" custScaleX="242798" custScaleY="107164" custLinFactX="19773" custLinFactNeighborX="100000">
        <dgm:presLayoutVars>
          <dgm:chMax val="0"/>
          <dgm:bulletEnabled val="1"/>
        </dgm:presLayoutVars>
      </dgm:prSet>
      <dgm:spPr/>
    </dgm:pt>
  </dgm:ptLst>
  <dgm:cxnLst>
    <dgm:cxn modelId="{F4510B23-540A-324E-9DB8-031239CBBA94}" type="presOf" srcId="{21A7E531-6FC9-5749-AAF6-1A1F34AA14D2}" destId="{B8A71D74-C0EC-FF4C-B997-1A513BF9BB7B}" srcOrd="0" destOrd="0" presId="urn:microsoft.com/office/officeart/2005/8/layout/arrow6"/>
    <dgm:cxn modelId="{B5623F29-50E6-3144-93CC-AEE00C19CC2D}" srcId="{0A7BC3F4-1D79-834C-A74D-693A9909AE64}" destId="{21A7E531-6FC9-5749-AAF6-1A1F34AA14D2}" srcOrd="1" destOrd="0" parTransId="{F86785D5-FFEE-DE4C-8FE5-541D2CEEF332}" sibTransId="{30E35107-B4EA-C243-8610-122FFC2CB255}"/>
    <dgm:cxn modelId="{274E2799-2EFB-C64B-A6A9-CB166E050FD5}" type="presOf" srcId="{0A7BC3F4-1D79-834C-A74D-693A9909AE64}" destId="{4DCD146D-EF61-3B48-B080-6888D3E60071}" srcOrd="0" destOrd="0" presId="urn:microsoft.com/office/officeart/2005/8/layout/arrow6"/>
    <dgm:cxn modelId="{165116AF-F5EE-E04D-97B9-211735290AA0}" srcId="{0A7BC3F4-1D79-834C-A74D-693A9909AE64}" destId="{449F888A-1F48-0948-9EFC-3ACA16A2CE3F}" srcOrd="0" destOrd="0" parTransId="{DB9D08BA-1D97-0C45-BC73-13C9ECE18FEC}" sibTransId="{A5CF150E-6415-E14B-A9A7-156387ED9A72}"/>
    <dgm:cxn modelId="{3DD260B2-7D9B-0D40-9165-2E8FCE6400FC}" type="presOf" srcId="{449F888A-1F48-0948-9EFC-3ACA16A2CE3F}" destId="{EEEFBC7E-39A9-E94A-AF97-94992088E147}" srcOrd="0" destOrd="0" presId="urn:microsoft.com/office/officeart/2005/8/layout/arrow6"/>
    <dgm:cxn modelId="{0FA3215D-4BAF-F14E-89B8-FB151D2683BD}" type="presParOf" srcId="{4DCD146D-EF61-3B48-B080-6888D3E60071}" destId="{4FFCAFAE-F6EA-FA49-BADE-51082CD8595C}" srcOrd="0" destOrd="0" presId="urn:microsoft.com/office/officeart/2005/8/layout/arrow6"/>
    <dgm:cxn modelId="{DD9309D4-7A45-774E-AF7E-2F7FE07AFC08}" type="presParOf" srcId="{4DCD146D-EF61-3B48-B080-6888D3E60071}" destId="{EEEFBC7E-39A9-E94A-AF97-94992088E147}" srcOrd="1" destOrd="0" presId="urn:microsoft.com/office/officeart/2005/8/layout/arrow6"/>
    <dgm:cxn modelId="{14D64474-2EDF-B145-BAC7-6C31F0692DE2}" type="presParOf" srcId="{4DCD146D-EF61-3B48-B080-6888D3E60071}" destId="{B8A71D74-C0EC-FF4C-B997-1A513BF9BB7B}"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7BC3F4-1D79-834C-A74D-693A9909AE64}" type="doc">
      <dgm:prSet loTypeId="urn:microsoft.com/office/officeart/2005/8/layout/arrow6" loCatId="" qsTypeId="urn:microsoft.com/office/officeart/2005/8/quickstyle/simple1" qsCatId="simple" csTypeId="urn:microsoft.com/office/officeart/2005/8/colors/accent1_2" csCatId="accent1" phldr="1"/>
      <dgm:spPr/>
      <dgm:t>
        <a:bodyPr/>
        <a:lstStyle/>
        <a:p>
          <a:endParaRPr lang="en-US"/>
        </a:p>
      </dgm:t>
    </dgm:pt>
    <dgm:pt modelId="{449F888A-1F48-0948-9EFC-3ACA16A2CE3F}">
      <dgm:prSet phldrT="[Text]"/>
      <dgm:spPr/>
      <dgm:t>
        <a:bodyPr/>
        <a:lstStyle/>
        <a:p>
          <a:r>
            <a:rPr lang="en-US" dirty="0"/>
            <a:t>CONSISTENCY</a:t>
          </a:r>
        </a:p>
      </dgm:t>
    </dgm:pt>
    <dgm:pt modelId="{DB9D08BA-1D97-0C45-BC73-13C9ECE18FEC}" type="parTrans" cxnId="{165116AF-F5EE-E04D-97B9-211735290AA0}">
      <dgm:prSet/>
      <dgm:spPr/>
      <dgm:t>
        <a:bodyPr/>
        <a:lstStyle/>
        <a:p>
          <a:endParaRPr lang="en-US"/>
        </a:p>
      </dgm:t>
    </dgm:pt>
    <dgm:pt modelId="{A5CF150E-6415-E14B-A9A7-156387ED9A72}" type="sibTrans" cxnId="{165116AF-F5EE-E04D-97B9-211735290AA0}">
      <dgm:prSet/>
      <dgm:spPr/>
      <dgm:t>
        <a:bodyPr/>
        <a:lstStyle/>
        <a:p>
          <a:endParaRPr lang="en-US"/>
        </a:p>
      </dgm:t>
    </dgm:pt>
    <dgm:pt modelId="{21A7E531-6FC9-5749-AAF6-1A1F34AA14D2}">
      <dgm:prSet phldrT="[Text]"/>
      <dgm:spPr/>
      <dgm:t>
        <a:bodyPr/>
        <a:lstStyle/>
        <a:p>
          <a:r>
            <a:rPr lang="en-US" dirty="0"/>
            <a:t>VARIATION</a:t>
          </a:r>
        </a:p>
      </dgm:t>
    </dgm:pt>
    <dgm:pt modelId="{F86785D5-FFEE-DE4C-8FE5-541D2CEEF332}" type="parTrans" cxnId="{B5623F29-50E6-3144-93CC-AEE00C19CC2D}">
      <dgm:prSet/>
      <dgm:spPr/>
      <dgm:t>
        <a:bodyPr/>
        <a:lstStyle/>
        <a:p>
          <a:endParaRPr lang="en-US"/>
        </a:p>
      </dgm:t>
    </dgm:pt>
    <dgm:pt modelId="{30E35107-B4EA-C243-8610-122FFC2CB255}" type="sibTrans" cxnId="{B5623F29-50E6-3144-93CC-AEE00C19CC2D}">
      <dgm:prSet/>
      <dgm:spPr/>
      <dgm:t>
        <a:bodyPr/>
        <a:lstStyle/>
        <a:p>
          <a:endParaRPr lang="en-US"/>
        </a:p>
      </dgm:t>
    </dgm:pt>
    <dgm:pt modelId="{4DCD146D-EF61-3B48-B080-6888D3E60071}" type="pres">
      <dgm:prSet presAssocID="{0A7BC3F4-1D79-834C-A74D-693A9909AE64}" presName="compositeShape" presStyleCnt="0">
        <dgm:presLayoutVars>
          <dgm:chMax val="2"/>
          <dgm:dir/>
          <dgm:resizeHandles val="exact"/>
        </dgm:presLayoutVars>
      </dgm:prSet>
      <dgm:spPr/>
    </dgm:pt>
    <dgm:pt modelId="{4FFCAFAE-F6EA-FA49-BADE-51082CD8595C}" type="pres">
      <dgm:prSet presAssocID="{0A7BC3F4-1D79-834C-A74D-693A9909AE64}" presName="ribbon" presStyleLbl="node1" presStyleIdx="0" presStyleCnt="1" custAng="0" custScaleX="209621" custScaleY="100000" custLinFactNeighborY="-4896"/>
      <dgm:spPr/>
    </dgm:pt>
    <dgm:pt modelId="{EEEFBC7E-39A9-E94A-AF97-94992088E147}" type="pres">
      <dgm:prSet presAssocID="{0A7BC3F4-1D79-834C-A74D-693A9909AE64}" presName="leftArrowText" presStyleLbl="node1" presStyleIdx="0" presStyleCnt="1" custScaleX="227727" custScaleY="204082" custLinFactNeighborX="-61980">
        <dgm:presLayoutVars>
          <dgm:chMax val="0"/>
          <dgm:bulletEnabled val="1"/>
        </dgm:presLayoutVars>
      </dgm:prSet>
      <dgm:spPr/>
    </dgm:pt>
    <dgm:pt modelId="{B8A71D74-C0EC-FF4C-B997-1A513BF9BB7B}" type="pres">
      <dgm:prSet presAssocID="{0A7BC3F4-1D79-834C-A74D-693A9909AE64}" presName="rightArrowText" presStyleLbl="node1" presStyleIdx="0" presStyleCnt="1" custScaleX="242798" custScaleY="107164" custLinFactNeighborX="78703" custLinFactNeighborY="-2066">
        <dgm:presLayoutVars>
          <dgm:chMax val="0"/>
          <dgm:bulletEnabled val="1"/>
        </dgm:presLayoutVars>
      </dgm:prSet>
      <dgm:spPr/>
    </dgm:pt>
  </dgm:ptLst>
  <dgm:cxnLst>
    <dgm:cxn modelId="{F4510B23-540A-324E-9DB8-031239CBBA94}" type="presOf" srcId="{21A7E531-6FC9-5749-AAF6-1A1F34AA14D2}" destId="{B8A71D74-C0EC-FF4C-B997-1A513BF9BB7B}" srcOrd="0" destOrd="0" presId="urn:microsoft.com/office/officeart/2005/8/layout/arrow6"/>
    <dgm:cxn modelId="{B5623F29-50E6-3144-93CC-AEE00C19CC2D}" srcId="{0A7BC3F4-1D79-834C-A74D-693A9909AE64}" destId="{21A7E531-6FC9-5749-AAF6-1A1F34AA14D2}" srcOrd="1" destOrd="0" parTransId="{F86785D5-FFEE-DE4C-8FE5-541D2CEEF332}" sibTransId="{30E35107-B4EA-C243-8610-122FFC2CB255}"/>
    <dgm:cxn modelId="{274E2799-2EFB-C64B-A6A9-CB166E050FD5}" type="presOf" srcId="{0A7BC3F4-1D79-834C-A74D-693A9909AE64}" destId="{4DCD146D-EF61-3B48-B080-6888D3E60071}" srcOrd="0" destOrd="0" presId="urn:microsoft.com/office/officeart/2005/8/layout/arrow6"/>
    <dgm:cxn modelId="{165116AF-F5EE-E04D-97B9-211735290AA0}" srcId="{0A7BC3F4-1D79-834C-A74D-693A9909AE64}" destId="{449F888A-1F48-0948-9EFC-3ACA16A2CE3F}" srcOrd="0" destOrd="0" parTransId="{DB9D08BA-1D97-0C45-BC73-13C9ECE18FEC}" sibTransId="{A5CF150E-6415-E14B-A9A7-156387ED9A72}"/>
    <dgm:cxn modelId="{3DD260B2-7D9B-0D40-9165-2E8FCE6400FC}" type="presOf" srcId="{449F888A-1F48-0948-9EFC-3ACA16A2CE3F}" destId="{EEEFBC7E-39A9-E94A-AF97-94992088E147}" srcOrd="0" destOrd="0" presId="urn:microsoft.com/office/officeart/2005/8/layout/arrow6"/>
    <dgm:cxn modelId="{0FA3215D-4BAF-F14E-89B8-FB151D2683BD}" type="presParOf" srcId="{4DCD146D-EF61-3B48-B080-6888D3E60071}" destId="{4FFCAFAE-F6EA-FA49-BADE-51082CD8595C}" srcOrd="0" destOrd="0" presId="urn:microsoft.com/office/officeart/2005/8/layout/arrow6"/>
    <dgm:cxn modelId="{DD9309D4-7A45-774E-AF7E-2F7FE07AFC08}" type="presParOf" srcId="{4DCD146D-EF61-3B48-B080-6888D3E60071}" destId="{EEEFBC7E-39A9-E94A-AF97-94992088E147}" srcOrd="1" destOrd="0" presId="urn:microsoft.com/office/officeart/2005/8/layout/arrow6"/>
    <dgm:cxn modelId="{14D64474-2EDF-B145-BAC7-6C31F0692DE2}" type="presParOf" srcId="{4DCD146D-EF61-3B48-B080-6888D3E60071}" destId="{B8A71D74-C0EC-FF4C-B997-1A513BF9BB7B}"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7BC3F4-1D79-834C-A74D-693A9909AE64}" type="doc">
      <dgm:prSet loTypeId="urn:microsoft.com/office/officeart/2005/8/layout/arrow6" loCatId="" qsTypeId="urn:microsoft.com/office/officeart/2005/8/quickstyle/simple1" qsCatId="simple" csTypeId="urn:microsoft.com/office/officeart/2005/8/colors/accent1_2" csCatId="accent1" phldr="1"/>
      <dgm:spPr/>
      <dgm:t>
        <a:bodyPr/>
        <a:lstStyle/>
        <a:p>
          <a:endParaRPr lang="en-US"/>
        </a:p>
      </dgm:t>
    </dgm:pt>
    <dgm:pt modelId="{449F888A-1F48-0948-9EFC-3ACA16A2CE3F}">
      <dgm:prSet phldrT="[Text]"/>
      <dgm:spPr/>
      <dgm:t>
        <a:bodyPr/>
        <a:lstStyle/>
        <a:p>
          <a:r>
            <a:rPr lang="en-US" dirty="0"/>
            <a:t>INDEPENDENT</a:t>
          </a:r>
        </a:p>
      </dgm:t>
    </dgm:pt>
    <dgm:pt modelId="{DB9D08BA-1D97-0C45-BC73-13C9ECE18FEC}" type="parTrans" cxnId="{165116AF-F5EE-E04D-97B9-211735290AA0}">
      <dgm:prSet/>
      <dgm:spPr/>
      <dgm:t>
        <a:bodyPr/>
        <a:lstStyle/>
        <a:p>
          <a:endParaRPr lang="en-US"/>
        </a:p>
      </dgm:t>
    </dgm:pt>
    <dgm:pt modelId="{A5CF150E-6415-E14B-A9A7-156387ED9A72}" type="sibTrans" cxnId="{165116AF-F5EE-E04D-97B9-211735290AA0}">
      <dgm:prSet/>
      <dgm:spPr/>
      <dgm:t>
        <a:bodyPr/>
        <a:lstStyle/>
        <a:p>
          <a:endParaRPr lang="en-US"/>
        </a:p>
      </dgm:t>
    </dgm:pt>
    <dgm:pt modelId="{21A7E531-6FC9-5749-AAF6-1A1F34AA14D2}">
      <dgm:prSet phldrT="[Text]"/>
      <dgm:spPr/>
      <dgm:t>
        <a:bodyPr/>
        <a:lstStyle/>
        <a:p>
          <a:r>
            <a:rPr lang="en-US" dirty="0"/>
            <a:t>COLLABORATIVE</a:t>
          </a:r>
        </a:p>
      </dgm:t>
    </dgm:pt>
    <dgm:pt modelId="{F86785D5-FFEE-DE4C-8FE5-541D2CEEF332}" type="parTrans" cxnId="{B5623F29-50E6-3144-93CC-AEE00C19CC2D}">
      <dgm:prSet/>
      <dgm:spPr/>
      <dgm:t>
        <a:bodyPr/>
        <a:lstStyle/>
        <a:p>
          <a:endParaRPr lang="en-US"/>
        </a:p>
      </dgm:t>
    </dgm:pt>
    <dgm:pt modelId="{30E35107-B4EA-C243-8610-122FFC2CB255}" type="sibTrans" cxnId="{B5623F29-50E6-3144-93CC-AEE00C19CC2D}">
      <dgm:prSet/>
      <dgm:spPr/>
      <dgm:t>
        <a:bodyPr/>
        <a:lstStyle/>
        <a:p>
          <a:endParaRPr lang="en-US"/>
        </a:p>
      </dgm:t>
    </dgm:pt>
    <dgm:pt modelId="{4DCD146D-EF61-3B48-B080-6888D3E60071}" type="pres">
      <dgm:prSet presAssocID="{0A7BC3F4-1D79-834C-A74D-693A9909AE64}" presName="compositeShape" presStyleCnt="0">
        <dgm:presLayoutVars>
          <dgm:chMax val="2"/>
          <dgm:dir/>
          <dgm:resizeHandles val="exact"/>
        </dgm:presLayoutVars>
      </dgm:prSet>
      <dgm:spPr/>
    </dgm:pt>
    <dgm:pt modelId="{4FFCAFAE-F6EA-FA49-BADE-51082CD8595C}" type="pres">
      <dgm:prSet presAssocID="{0A7BC3F4-1D79-834C-A74D-693A9909AE64}" presName="ribbon" presStyleLbl="node1" presStyleIdx="0" presStyleCnt="1" custAng="0" custScaleX="209621" custScaleY="100000" custLinFactNeighborX="-3227" custLinFactNeighborY="-74812"/>
      <dgm:spPr/>
    </dgm:pt>
    <dgm:pt modelId="{EEEFBC7E-39A9-E94A-AF97-94992088E147}" type="pres">
      <dgm:prSet presAssocID="{0A7BC3F4-1D79-834C-A74D-693A9909AE64}" presName="leftArrowText" presStyleLbl="node1" presStyleIdx="0" presStyleCnt="1" custScaleX="206348" custScaleY="204082" custLinFactNeighborX="-75501" custLinFactNeighborY="-14112">
        <dgm:presLayoutVars>
          <dgm:chMax val="0"/>
          <dgm:bulletEnabled val="1"/>
        </dgm:presLayoutVars>
      </dgm:prSet>
      <dgm:spPr/>
    </dgm:pt>
    <dgm:pt modelId="{B8A71D74-C0EC-FF4C-B997-1A513BF9BB7B}" type="pres">
      <dgm:prSet presAssocID="{0A7BC3F4-1D79-834C-A74D-693A9909AE64}" presName="rightArrowText" presStyleLbl="node1" presStyleIdx="0" presStyleCnt="1" custScaleX="242798" custScaleY="107164" custLinFactNeighborX="78703" custLinFactNeighborY="-2066">
        <dgm:presLayoutVars>
          <dgm:chMax val="0"/>
          <dgm:bulletEnabled val="1"/>
        </dgm:presLayoutVars>
      </dgm:prSet>
      <dgm:spPr/>
    </dgm:pt>
  </dgm:ptLst>
  <dgm:cxnLst>
    <dgm:cxn modelId="{F4510B23-540A-324E-9DB8-031239CBBA94}" type="presOf" srcId="{21A7E531-6FC9-5749-AAF6-1A1F34AA14D2}" destId="{B8A71D74-C0EC-FF4C-B997-1A513BF9BB7B}" srcOrd="0" destOrd="0" presId="urn:microsoft.com/office/officeart/2005/8/layout/arrow6"/>
    <dgm:cxn modelId="{B5623F29-50E6-3144-93CC-AEE00C19CC2D}" srcId="{0A7BC3F4-1D79-834C-A74D-693A9909AE64}" destId="{21A7E531-6FC9-5749-AAF6-1A1F34AA14D2}" srcOrd="1" destOrd="0" parTransId="{F86785D5-FFEE-DE4C-8FE5-541D2CEEF332}" sibTransId="{30E35107-B4EA-C243-8610-122FFC2CB255}"/>
    <dgm:cxn modelId="{274E2799-2EFB-C64B-A6A9-CB166E050FD5}" type="presOf" srcId="{0A7BC3F4-1D79-834C-A74D-693A9909AE64}" destId="{4DCD146D-EF61-3B48-B080-6888D3E60071}" srcOrd="0" destOrd="0" presId="urn:microsoft.com/office/officeart/2005/8/layout/arrow6"/>
    <dgm:cxn modelId="{165116AF-F5EE-E04D-97B9-211735290AA0}" srcId="{0A7BC3F4-1D79-834C-A74D-693A9909AE64}" destId="{449F888A-1F48-0948-9EFC-3ACA16A2CE3F}" srcOrd="0" destOrd="0" parTransId="{DB9D08BA-1D97-0C45-BC73-13C9ECE18FEC}" sibTransId="{A5CF150E-6415-E14B-A9A7-156387ED9A72}"/>
    <dgm:cxn modelId="{3DD260B2-7D9B-0D40-9165-2E8FCE6400FC}" type="presOf" srcId="{449F888A-1F48-0948-9EFC-3ACA16A2CE3F}" destId="{EEEFBC7E-39A9-E94A-AF97-94992088E147}" srcOrd="0" destOrd="0" presId="urn:microsoft.com/office/officeart/2005/8/layout/arrow6"/>
    <dgm:cxn modelId="{0FA3215D-4BAF-F14E-89B8-FB151D2683BD}" type="presParOf" srcId="{4DCD146D-EF61-3B48-B080-6888D3E60071}" destId="{4FFCAFAE-F6EA-FA49-BADE-51082CD8595C}" srcOrd="0" destOrd="0" presId="urn:microsoft.com/office/officeart/2005/8/layout/arrow6"/>
    <dgm:cxn modelId="{DD9309D4-7A45-774E-AF7E-2F7FE07AFC08}" type="presParOf" srcId="{4DCD146D-EF61-3B48-B080-6888D3E60071}" destId="{EEEFBC7E-39A9-E94A-AF97-94992088E147}" srcOrd="1" destOrd="0" presId="urn:microsoft.com/office/officeart/2005/8/layout/arrow6"/>
    <dgm:cxn modelId="{14D64474-2EDF-B145-BAC7-6C31F0692DE2}" type="presParOf" srcId="{4DCD146D-EF61-3B48-B080-6888D3E60071}" destId="{B8A71D74-C0EC-FF4C-B997-1A513BF9BB7B}"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7BC3F4-1D79-834C-A74D-693A9909AE64}" type="doc">
      <dgm:prSet loTypeId="urn:microsoft.com/office/officeart/2005/8/layout/arrow6" loCatId="" qsTypeId="urn:microsoft.com/office/officeart/2005/8/quickstyle/simple1" qsCatId="simple" csTypeId="urn:microsoft.com/office/officeart/2005/8/colors/accent1_2" csCatId="accent1" phldr="1"/>
      <dgm:spPr/>
      <dgm:t>
        <a:bodyPr/>
        <a:lstStyle/>
        <a:p>
          <a:endParaRPr lang="en-US"/>
        </a:p>
      </dgm:t>
    </dgm:pt>
    <dgm:pt modelId="{449F888A-1F48-0948-9EFC-3ACA16A2CE3F}">
      <dgm:prSet phldrT="[Text]"/>
      <dgm:spPr/>
      <dgm:t>
        <a:bodyPr/>
        <a:lstStyle/>
        <a:p>
          <a:r>
            <a:rPr lang="en-US" dirty="0"/>
            <a:t>DATA</a:t>
          </a:r>
        </a:p>
      </dgm:t>
    </dgm:pt>
    <dgm:pt modelId="{DB9D08BA-1D97-0C45-BC73-13C9ECE18FEC}" type="parTrans" cxnId="{165116AF-F5EE-E04D-97B9-211735290AA0}">
      <dgm:prSet/>
      <dgm:spPr/>
      <dgm:t>
        <a:bodyPr/>
        <a:lstStyle/>
        <a:p>
          <a:endParaRPr lang="en-US"/>
        </a:p>
      </dgm:t>
    </dgm:pt>
    <dgm:pt modelId="{A5CF150E-6415-E14B-A9A7-156387ED9A72}" type="sibTrans" cxnId="{165116AF-F5EE-E04D-97B9-211735290AA0}">
      <dgm:prSet/>
      <dgm:spPr/>
      <dgm:t>
        <a:bodyPr/>
        <a:lstStyle/>
        <a:p>
          <a:endParaRPr lang="en-US"/>
        </a:p>
      </dgm:t>
    </dgm:pt>
    <dgm:pt modelId="{21A7E531-6FC9-5749-AAF6-1A1F34AA14D2}">
      <dgm:prSet phldrT="[Text]"/>
      <dgm:spPr/>
      <dgm:t>
        <a:bodyPr/>
        <a:lstStyle/>
        <a:p>
          <a:r>
            <a:rPr lang="en-US" dirty="0"/>
            <a:t>EXPERIENCE</a:t>
          </a:r>
        </a:p>
      </dgm:t>
    </dgm:pt>
    <dgm:pt modelId="{F86785D5-FFEE-DE4C-8FE5-541D2CEEF332}" type="parTrans" cxnId="{B5623F29-50E6-3144-93CC-AEE00C19CC2D}">
      <dgm:prSet/>
      <dgm:spPr/>
      <dgm:t>
        <a:bodyPr/>
        <a:lstStyle/>
        <a:p>
          <a:endParaRPr lang="en-US"/>
        </a:p>
      </dgm:t>
    </dgm:pt>
    <dgm:pt modelId="{30E35107-B4EA-C243-8610-122FFC2CB255}" type="sibTrans" cxnId="{B5623F29-50E6-3144-93CC-AEE00C19CC2D}">
      <dgm:prSet/>
      <dgm:spPr/>
      <dgm:t>
        <a:bodyPr/>
        <a:lstStyle/>
        <a:p>
          <a:endParaRPr lang="en-US"/>
        </a:p>
      </dgm:t>
    </dgm:pt>
    <dgm:pt modelId="{4DCD146D-EF61-3B48-B080-6888D3E60071}" type="pres">
      <dgm:prSet presAssocID="{0A7BC3F4-1D79-834C-A74D-693A9909AE64}" presName="compositeShape" presStyleCnt="0">
        <dgm:presLayoutVars>
          <dgm:chMax val="2"/>
          <dgm:dir/>
          <dgm:resizeHandles val="exact"/>
        </dgm:presLayoutVars>
      </dgm:prSet>
      <dgm:spPr/>
    </dgm:pt>
    <dgm:pt modelId="{4FFCAFAE-F6EA-FA49-BADE-51082CD8595C}" type="pres">
      <dgm:prSet presAssocID="{0A7BC3F4-1D79-834C-A74D-693A9909AE64}" presName="ribbon" presStyleLbl="node1" presStyleIdx="0" presStyleCnt="1" custAng="0" custScaleX="209621" custScaleY="100000" custLinFactNeighborX="105" custLinFactNeighborY="-73020"/>
      <dgm:spPr/>
    </dgm:pt>
    <dgm:pt modelId="{EEEFBC7E-39A9-E94A-AF97-94992088E147}" type="pres">
      <dgm:prSet presAssocID="{0A7BC3F4-1D79-834C-A74D-693A9909AE64}" presName="leftArrowText" presStyleLbl="node1" presStyleIdx="0" presStyleCnt="1" custScaleX="206348" custScaleY="204082" custLinFactNeighborX="-75501" custLinFactNeighborY="-14112">
        <dgm:presLayoutVars>
          <dgm:chMax val="0"/>
          <dgm:bulletEnabled val="1"/>
        </dgm:presLayoutVars>
      </dgm:prSet>
      <dgm:spPr/>
    </dgm:pt>
    <dgm:pt modelId="{B8A71D74-C0EC-FF4C-B997-1A513BF9BB7B}" type="pres">
      <dgm:prSet presAssocID="{0A7BC3F4-1D79-834C-A74D-693A9909AE64}" presName="rightArrowText" presStyleLbl="node1" presStyleIdx="0" presStyleCnt="1" custScaleX="242798" custScaleY="107164" custLinFactNeighborX="78703" custLinFactNeighborY="-2066">
        <dgm:presLayoutVars>
          <dgm:chMax val="0"/>
          <dgm:bulletEnabled val="1"/>
        </dgm:presLayoutVars>
      </dgm:prSet>
      <dgm:spPr/>
    </dgm:pt>
  </dgm:ptLst>
  <dgm:cxnLst>
    <dgm:cxn modelId="{F4510B23-540A-324E-9DB8-031239CBBA94}" type="presOf" srcId="{21A7E531-6FC9-5749-AAF6-1A1F34AA14D2}" destId="{B8A71D74-C0EC-FF4C-B997-1A513BF9BB7B}" srcOrd="0" destOrd="0" presId="urn:microsoft.com/office/officeart/2005/8/layout/arrow6"/>
    <dgm:cxn modelId="{B5623F29-50E6-3144-93CC-AEE00C19CC2D}" srcId="{0A7BC3F4-1D79-834C-A74D-693A9909AE64}" destId="{21A7E531-6FC9-5749-AAF6-1A1F34AA14D2}" srcOrd="1" destOrd="0" parTransId="{F86785D5-FFEE-DE4C-8FE5-541D2CEEF332}" sibTransId="{30E35107-B4EA-C243-8610-122FFC2CB255}"/>
    <dgm:cxn modelId="{274E2799-2EFB-C64B-A6A9-CB166E050FD5}" type="presOf" srcId="{0A7BC3F4-1D79-834C-A74D-693A9909AE64}" destId="{4DCD146D-EF61-3B48-B080-6888D3E60071}" srcOrd="0" destOrd="0" presId="urn:microsoft.com/office/officeart/2005/8/layout/arrow6"/>
    <dgm:cxn modelId="{165116AF-F5EE-E04D-97B9-211735290AA0}" srcId="{0A7BC3F4-1D79-834C-A74D-693A9909AE64}" destId="{449F888A-1F48-0948-9EFC-3ACA16A2CE3F}" srcOrd="0" destOrd="0" parTransId="{DB9D08BA-1D97-0C45-BC73-13C9ECE18FEC}" sibTransId="{A5CF150E-6415-E14B-A9A7-156387ED9A72}"/>
    <dgm:cxn modelId="{3DD260B2-7D9B-0D40-9165-2E8FCE6400FC}" type="presOf" srcId="{449F888A-1F48-0948-9EFC-3ACA16A2CE3F}" destId="{EEEFBC7E-39A9-E94A-AF97-94992088E147}" srcOrd="0" destOrd="0" presId="urn:microsoft.com/office/officeart/2005/8/layout/arrow6"/>
    <dgm:cxn modelId="{0FA3215D-4BAF-F14E-89B8-FB151D2683BD}" type="presParOf" srcId="{4DCD146D-EF61-3B48-B080-6888D3E60071}" destId="{4FFCAFAE-F6EA-FA49-BADE-51082CD8595C}" srcOrd="0" destOrd="0" presId="urn:microsoft.com/office/officeart/2005/8/layout/arrow6"/>
    <dgm:cxn modelId="{DD9309D4-7A45-774E-AF7E-2F7FE07AFC08}" type="presParOf" srcId="{4DCD146D-EF61-3B48-B080-6888D3E60071}" destId="{EEEFBC7E-39A9-E94A-AF97-94992088E147}" srcOrd="1" destOrd="0" presId="urn:microsoft.com/office/officeart/2005/8/layout/arrow6"/>
    <dgm:cxn modelId="{14D64474-2EDF-B145-BAC7-6C31F0692DE2}" type="presParOf" srcId="{4DCD146D-EF61-3B48-B080-6888D3E60071}" destId="{B8A71D74-C0EC-FF4C-B997-1A513BF9BB7B}"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4DACAF-CD31-AA43-83FF-8A941EAFD834}" type="doc">
      <dgm:prSet loTypeId="urn:microsoft.com/office/officeart/2005/8/layout/matrix2" loCatId="" qsTypeId="urn:microsoft.com/office/officeart/2005/8/quickstyle/simple1" qsCatId="simple" csTypeId="urn:microsoft.com/office/officeart/2005/8/colors/accent1_2" csCatId="accent1" phldr="1"/>
      <dgm:spPr/>
      <dgm:t>
        <a:bodyPr/>
        <a:lstStyle/>
        <a:p>
          <a:endParaRPr lang="en-US"/>
        </a:p>
      </dgm:t>
    </dgm:pt>
    <dgm:pt modelId="{B55CDA3E-C6CA-684A-B22F-F8CA1DFB024B}">
      <dgm:prSet phldrT="[Text]"/>
      <dgm:spPr>
        <a:solidFill>
          <a:schemeClr val="bg1"/>
        </a:solidFill>
      </dgm:spPr>
      <dgm:t>
        <a:bodyPr/>
        <a:lstStyle/>
        <a:p>
          <a:r>
            <a:rPr lang="en-US" b="1" dirty="0">
              <a:solidFill>
                <a:schemeClr val="tx1"/>
              </a:solidFill>
            </a:rPr>
            <a:t>Big Picture</a:t>
          </a:r>
        </a:p>
      </dgm:t>
    </dgm:pt>
    <dgm:pt modelId="{48FD4D53-3248-F24D-9947-051DF5C4D69E}" type="parTrans" cxnId="{0624AD76-5AD7-A541-941F-690F11F74463}">
      <dgm:prSet/>
      <dgm:spPr/>
      <dgm:t>
        <a:bodyPr/>
        <a:lstStyle/>
        <a:p>
          <a:endParaRPr lang="en-US"/>
        </a:p>
      </dgm:t>
    </dgm:pt>
    <dgm:pt modelId="{30F68EBB-11B1-D847-BF6E-C08BF519E060}" type="sibTrans" cxnId="{0624AD76-5AD7-A541-941F-690F11F74463}">
      <dgm:prSet/>
      <dgm:spPr/>
      <dgm:t>
        <a:bodyPr/>
        <a:lstStyle/>
        <a:p>
          <a:endParaRPr lang="en-US"/>
        </a:p>
      </dgm:t>
    </dgm:pt>
    <dgm:pt modelId="{0F16E8A5-7A66-4941-9BA3-28273314F5C9}">
      <dgm:prSet phldrT="[Text]"/>
      <dgm:spPr>
        <a:noFill/>
      </dgm:spPr>
      <dgm:t>
        <a:bodyPr/>
        <a:lstStyle/>
        <a:p>
          <a:r>
            <a:rPr lang="en-US" b="1" dirty="0">
              <a:solidFill>
                <a:schemeClr val="tx1"/>
              </a:solidFill>
            </a:rPr>
            <a:t>Variation</a:t>
          </a:r>
        </a:p>
      </dgm:t>
    </dgm:pt>
    <dgm:pt modelId="{7F4BB2CD-1B08-074F-A484-5C14115DBEE1}" type="parTrans" cxnId="{E2D69D7E-2D8A-3947-8E3F-F400DA40B1C2}">
      <dgm:prSet/>
      <dgm:spPr/>
      <dgm:t>
        <a:bodyPr/>
        <a:lstStyle/>
        <a:p>
          <a:endParaRPr lang="en-US"/>
        </a:p>
      </dgm:t>
    </dgm:pt>
    <dgm:pt modelId="{06B82FCF-4CCF-D843-9713-2F200AA41AC8}" type="sibTrans" cxnId="{E2D69D7E-2D8A-3947-8E3F-F400DA40B1C2}">
      <dgm:prSet/>
      <dgm:spPr/>
      <dgm:t>
        <a:bodyPr/>
        <a:lstStyle/>
        <a:p>
          <a:endParaRPr lang="en-US"/>
        </a:p>
      </dgm:t>
    </dgm:pt>
    <dgm:pt modelId="{2F35E7E8-F57C-984D-BDCF-F77F9C2DA5C6}">
      <dgm:prSet phldrT="[Text]"/>
      <dgm:spPr>
        <a:solidFill>
          <a:schemeClr val="bg1"/>
        </a:solidFill>
      </dgm:spPr>
      <dgm:t>
        <a:bodyPr/>
        <a:lstStyle/>
        <a:p>
          <a:r>
            <a:rPr lang="en-US" b="1" dirty="0">
              <a:solidFill>
                <a:schemeClr val="tx1"/>
              </a:solidFill>
            </a:rPr>
            <a:t>Consistency</a:t>
          </a:r>
        </a:p>
      </dgm:t>
    </dgm:pt>
    <dgm:pt modelId="{18E89549-F3B7-6342-8509-F658D3AA8D31}" type="parTrans" cxnId="{F147F94A-EA2A-1A4B-BD37-E474872177FD}">
      <dgm:prSet/>
      <dgm:spPr/>
      <dgm:t>
        <a:bodyPr/>
        <a:lstStyle/>
        <a:p>
          <a:endParaRPr lang="en-US"/>
        </a:p>
      </dgm:t>
    </dgm:pt>
    <dgm:pt modelId="{DDB51004-E35B-C547-98C2-500A331103E1}" type="sibTrans" cxnId="{F147F94A-EA2A-1A4B-BD37-E474872177FD}">
      <dgm:prSet/>
      <dgm:spPr/>
      <dgm:t>
        <a:bodyPr/>
        <a:lstStyle/>
        <a:p>
          <a:endParaRPr lang="en-US"/>
        </a:p>
      </dgm:t>
    </dgm:pt>
    <dgm:pt modelId="{06251CE8-9383-0B42-859D-089A4B7486D8}">
      <dgm:prSet phldrT="[Text]"/>
      <dgm:spPr>
        <a:noFill/>
        <a:ln>
          <a:noFill/>
        </a:ln>
      </dgm:spPr>
      <dgm:t>
        <a:bodyPr/>
        <a:lstStyle/>
        <a:p>
          <a:r>
            <a:rPr lang="en-US" b="1" dirty="0">
              <a:solidFill>
                <a:schemeClr val="tx1"/>
              </a:solidFill>
            </a:rPr>
            <a:t>Details</a:t>
          </a:r>
        </a:p>
      </dgm:t>
    </dgm:pt>
    <dgm:pt modelId="{22F00AEA-4E71-514E-ADC0-1CBA8C094747}" type="parTrans" cxnId="{9CDEC058-DEB8-1D45-8C9B-6A104816F5ED}">
      <dgm:prSet/>
      <dgm:spPr/>
      <dgm:t>
        <a:bodyPr/>
        <a:lstStyle/>
        <a:p>
          <a:endParaRPr lang="en-US"/>
        </a:p>
      </dgm:t>
    </dgm:pt>
    <dgm:pt modelId="{446BBFA0-3654-9746-A99F-F2DE3A76B33E}" type="sibTrans" cxnId="{9CDEC058-DEB8-1D45-8C9B-6A104816F5ED}">
      <dgm:prSet/>
      <dgm:spPr/>
      <dgm:t>
        <a:bodyPr/>
        <a:lstStyle/>
        <a:p>
          <a:endParaRPr lang="en-US"/>
        </a:p>
      </dgm:t>
    </dgm:pt>
    <dgm:pt modelId="{0D7410E3-4983-3749-9E03-F814BD014A9C}">
      <dgm:prSet phldrT="[Text]" custScaleX="116496" custScaleY="33432" custLinFactNeighborX="-58704" custLinFactNeighborY="47571"/>
      <dgm:spPr>
        <a:noFill/>
        <a:ln>
          <a:noFill/>
        </a:ln>
      </dgm:spPr>
      <dgm:t>
        <a:bodyPr/>
        <a:lstStyle/>
        <a:p>
          <a:endParaRPr lang="en-US"/>
        </a:p>
      </dgm:t>
    </dgm:pt>
    <dgm:pt modelId="{2E541A0D-1D64-3E49-968A-9EBFBCF4562B}" type="parTrans" cxnId="{5439E3CD-92B8-1C4D-9CD7-B63CFFC2701A}">
      <dgm:prSet/>
      <dgm:spPr/>
      <dgm:t>
        <a:bodyPr/>
        <a:lstStyle/>
        <a:p>
          <a:endParaRPr lang="en-US"/>
        </a:p>
      </dgm:t>
    </dgm:pt>
    <dgm:pt modelId="{E1BEBA04-D9BC-D748-B6A8-5612B52474D5}" type="sibTrans" cxnId="{5439E3CD-92B8-1C4D-9CD7-B63CFFC2701A}">
      <dgm:prSet/>
      <dgm:spPr/>
      <dgm:t>
        <a:bodyPr/>
        <a:lstStyle/>
        <a:p>
          <a:endParaRPr lang="en-US"/>
        </a:p>
      </dgm:t>
    </dgm:pt>
    <dgm:pt modelId="{84F498EC-A91E-2346-9ECF-9B18DBD0EF37}">
      <dgm:prSet phldrT="[Text]" custScaleX="116496" custScaleY="33432" custLinFactNeighborX="-58704" custLinFactNeighborY="47571"/>
      <dgm:spPr>
        <a:noFill/>
        <a:ln>
          <a:noFill/>
        </a:ln>
      </dgm:spPr>
      <dgm:t>
        <a:bodyPr/>
        <a:lstStyle/>
        <a:p>
          <a:endParaRPr lang="en-US"/>
        </a:p>
      </dgm:t>
    </dgm:pt>
    <dgm:pt modelId="{A7141DAB-4334-324E-9CF1-AA2F50D475AC}" type="parTrans" cxnId="{E8146B0E-BFDA-FB4D-82AC-32C1C6468AC6}">
      <dgm:prSet/>
      <dgm:spPr/>
      <dgm:t>
        <a:bodyPr/>
        <a:lstStyle/>
        <a:p>
          <a:endParaRPr lang="en-US"/>
        </a:p>
      </dgm:t>
    </dgm:pt>
    <dgm:pt modelId="{763D565C-E3E8-764D-A877-CB1BDFCDB99B}" type="sibTrans" cxnId="{E8146B0E-BFDA-FB4D-82AC-32C1C6468AC6}">
      <dgm:prSet/>
      <dgm:spPr/>
      <dgm:t>
        <a:bodyPr/>
        <a:lstStyle/>
        <a:p>
          <a:endParaRPr lang="en-US"/>
        </a:p>
      </dgm:t>
    </dgm:pt>
    <dgm:pt modelId="{1180D75A-D1D1-C74B-B372-A04289B91E6D}" type="pres">
      <dgm:prSet presAssocID="{884DACAF-CD31-AA43-83FF-8A941EAFD834}" presName="matrix" presStyleCnt="0">
        <dgm:presLayoutVars>
          <dgm:chMax val="1"/>
          <dgm:dir/>
          <dgm:resizeHandles val="exact"/>
        </dgm:presLayoutVars>
      </dgm:prSet>
      <dgm:spPr/>
    </dgm:pt>
    <dgm:pt modelId="{86FB8457-CBED-4147-B9B9-9218373DE05C}" type="pres">
      <dgm:prSet presAssocID="{884DACAF-CD31-AA43-83FF-8A941EAFD834}" presName="axisShape" presStyleLbl="bgShp" presStyleIdx="0" presStyleCnt="1" custScaleX="82094" custScaleY="70708"/>
      <dgm:spPr/>
    </dgm:pt>
    <dgm:pt modelId="{2A7A73DD-F4B3-B44B-9EAA-197F93443D5D}" type="pres">
      <dgm:prSet presAssocID="{884DACAF-CD31-AA43-83FF-8A941EAFD834}" presName="rect1" presStyleLbl="node1" presStyleIdx="0" presStyleCnt="4" custScaleX="151878" custScaleY="35930" custLinFactNeighborX="54923" custLinFactNeighborY="-86228">
        <dgm:presLayoutVars>
          <dgm:chMax val="0"/>
          <dgm:chPref val="0"/>
          <dgm:bulletEnabled val="1"/>
        </dgm:presLayoutVars>
      </dgm:prSet>
      <dgm:spPr/>
    </dgm:pt>
    <dgm:pt modelId="{2626CD32-0C30-3544-8153-8F8AAD7FB019}" type="pres">
      <dgm:prSet presAssocID="{884DACAF-CD31-AA43-83FF-8A941EAFD834}" presName="rect2" presStyleLbl="node1" presStyleIdx="1" presStyleCnt="4" custScaleX="115454" custScaleY="35024" custLinFactNeighborX="98488" custLinFactNeighborY="57537">
        <dgm:presLayoutVars>
          <dgm:chMax val="0"/>
          <dgm:chPref val="0"/>
          <dgm:bulletEnabled val="1"/>
        </dgm:presLayoutVars>
      </dgm:prSet>
      <dgm:spPr/>
    </dgm:pt>
    <dgm:pt modelId="{8D6BDBE8-02B6-7B45-B35E-22B2656183C8}" type="pres">
      <dgm:prSet presAssocID="{884DACAF-CD31-AA43-83FF-8A941EAFD834}" presName="rect3" presStyleLbl="node1" presStyleIdx="2" presStyleCnt="4" custScaleX="112756" custScaleY="50942" custLinFactX="-3358" custLinFactNeighborX="-100000" custLinFactNeighborY="-55040">
        <dgm:presLayoutVars>
          <dgm:chMax val="0"/>
          <dgm:chPref val="0"/>
          <dgm:bulletEnabled val="1"/>
        </dgm:presLayoutVars>
      </dgm:prSet>
      <dgm:spPr/>
    </dgm:pt>
    <dgm:pt modelId="{64ECB2F8-7E43-CB43-9236-978CC39BB0F0}" type="pres">
      <dgm:prSet presAssocID="{884DACAF-CD31-AA43-83FF-8A941EAFD834}" presName="rect4" presStyleLbl="node1" presStyleIdx="3" presStyleCnt="4" custScaleX="116496" custScaleY="33432" custLinFactNeighborX="-58704" custLinFactNeighborY="47571">
        <dgm:presLayoutVars>
          <dgm:chMax val="0"/>
          <dgm:chPref val="0"/>
          <dgm:bulletEnabled val="1"/>
        </dgm:presLayoutVars>
      </dgm:prSet>
      <dgm:spPr/>
    </dgm:pt>
  </dgm:ptLst>
  <dgm:cxnLst>
    <dgm:cxn modelId="{5D6A4108-8CAB-F44E-B037-B05845620DDB}" type="presOf" srcId="{884DACAF-CD31-AA43-83FF-8A941EAFD834}" destId="{1180D75A-D1D1-C74B-B372-A04289B91E6D}" srcOrd="0" destOrd="0" presId="urn:microsoft.com/office/officeart/2005/8/layout/matrix2"/>
    <dgm:cxn modelId="{E8146B0E-BFDA-FB4D-82AC-32C1C6468AC6}" srcId="{884DACAF-CD31-AA43-83FF-8A941EAFD834}" destId="{84F498EC-A91E-2346-9ECF-9B18DBD0EF37}" srcOrd="5" destOrd="0" parTransId="{A7141DAB-4334-324E-9CF1-AA2F50D475AC}" sibTransId="{763D565C-E3E8-764D-A877-CB1BDFCDB99B}"/>
    <dgm:cxn modelId="{F147F94A-EA2A-1A4B-BD37-E474872177FD}" srcId="{884DACAF-CD31-AA43-83FF-8A941EAFD834}" destId="{2F35E7E8-F57C-984D-BDCF-F77F9C2DA5C6}" srcOrd="2" destOrd="0" parTransId="{18E89549-F3B7-6342-8509-F658D3AA8D31}" sibTransId="{DDB51004-E35B-C547-98C2-500A331103E1}"/>
    <dgm:cxn modelId="{9CDEC058-DEB8-1D45-8C9B-6A104816F5ED}" srcId="{884DACAF-CD31-AA43-83FF-8A941EAFD834}" destId="{06251CE8-9383-0B42-859D-089A4B7486D8}" srcOrd="3" destOrd="0" parTransId="{22F00AEA-4E71-514E-ADC0-1CBA8C094747}" sibTransId="{446BBFA0-3654-9746-A99F-F2DE3A76B33E}"/>
    <dgm:cxn modelId="{0624AD76-5AD7-A541-941F-690F11F74463}" srcId="{884DACAF-CD31-AA43-83FF-8A941EAFD834}" destId="{B55CDA3E-C6CA-684A-B22F-F8CA1DFB024B}" srcOrd="0" destOrd="0" parTransId="{48FD4D53-3248-F24D-9947-051DF5C4D69E}" sibTransId="{30F68EBB-11B1-D847-BF6E-C08BF519E060}"/>
    <dgm:cxn modelId="{D6448B7E-9E41-B946-9493-A1787DA09C1F}" type="presOf" srcId="{06251CE8-9383-0B42-859D-089A4B7486D8}" destId="{64ECB2F8-7E43-CB43-9236-978CC39BB0F0}" srcOrd="0" destOrd="0" presId="urn:microsoft.com/office/officeart/2005/8/layout/matrix2"/>
    <dgm:cxn modelId="{E2D69D7E-2D8A-3947-8E3F-F400DA40B1C2}" srcId="{884DACAF-CD31-AA43-83FF-8A941EAFD834}" destId="{0F16E8A5-7A66-4941-9BA3-28273314F5C9}" srcOrd="1" destOrd="0" parTransId="{7F4BB2CD-1B08-074F-A484-5C14115DBEE1}" sibTransId="{06B82FCF-4CCF-D843-9713-2F200AA41AC8}"/>
    <dgm:cxn modelId="{C43E43B7-9875-274A-B643-7E3C22A925FD}" type="presOf" srcId="{2F35E7E8-F57C-984D-BDCF-F77F9C2DA5C6}" destId="{8D6BDBE8-02B6-7B45-B35E-22B2656183C8}" srcOrd="0" destOrd="0" presId="urn:microsoft.com/office/officeart/2005/8/layout/matrix2"/>
    <dgm:cxn modelId="{431483BE-E644-164C-AB5C-B0FE8CFE8680}" type="presOf" srcId="{0F16E8A5-7A66-4941-9BA3-28273314F5C9}" destId="{2626CD32-0C30-3544-8153-8F8AAD7FB019}" srcOrd="0" destOrd="0" presId="urn:microsoft.com/office/officeart/2005/8/layout/matrix2"/>
    <dgm:cxn modelId="{5439E3CD-92B8-1C4D-9CD7-B63CFFC2701A}" srcId="{884DACAF-CD31-AA43-83FF-8A941EAFD834}" destId="{0D7410E3-4983-3749-9E03-F814BD014A9C}" srcOrd="4" destOrd="0" parTransId="{2E541A0D-1D64-3E49-968A-9EBFBCF4562B}" sibTransId="{E1BEBA04-D9BC-D748-B6A8-5612B52474D5}"/>
    <dgm:cxn modelId="{BECB6CF1-C782-DD4D-A32F-988310C37E34}" type="presOf" srcId="{B55CDA3E-C6CA-684A-B22F-F8CA1DFB024B}" destId="{2A7A73DD-F4B3-B44B-9EAA-197F93443D5D}" srcOrd="0" destOrd="0" presId="urn:microsoft.com/office/officeart/2005/8/layout/matrix2"/>
    <dgm:cxn modelId="{AAD578FA-79B1-4347-9FF6-8AEEE8B8CE11}" type="presParOf" srcId="{1180D75A-D1D1-C74B-B372-A04289B91E6D}" destId="{86FB8457-CBED-4147-B9B9-9218373DE05C}" srcOrd="0" destOrd="0" presId="urn:microsoft.com/office/officeart/2005/8/layout/matrix2"/>
    <dgm:cxn modelId="{4C370FCD-BB76-2849-8F17-88A29FFBDF9F}" type="presParOf" srcId="{1180D75A-D1D1-C74B-B372-A04289B91E6D}" destId="{2A7A73DD-F4B3-B44B-9EAA-197F93443D5D}" srcOrd="1" destOrd="0" presId="urn:microsoft.com/office/officeart/2005/8/layout/matrix2"/>
    <dgm:cxn modelId="{C1363DEC-B193-7F4C-8700-DA2D2EBA4894}" type="presParOf" srcId="{1180D75A-D1D1-C74B-B372-A04289B91E6D}" destId="{2626CD32-0C30-3544-8153-8F8AAD7FB019}" srcOrd="2" destOrd="0" presId="urn:microsoft.com/office/officeart/2005/8/layout/matrix2"/>
    <dgm:cxn modelId="{23DABA9F-A5C5-C842-9595-411DFAB158BB}" type="presParOf" srcId="{1180D75A-D1D1-C74B-B372-A04289B91E6D}" destId="{8D6BDBE8-02B6-7B45-B35E-22B2656183C8}" srcOrd="3" destOrd="0" presId="urn:microsoft.com/office/officeart/2005/8/layout/matrix2"/>
    <dgm:cxn modelId="{4E8FCF14-B0AF-2144-A094-68F5888F3414}" type="presParOf" srcId="{1180D75A-D1D1-C74B-B372-A04289B91E6D}" destId="{64ECB2F8-7E43-CB43-9236-978CC39BB0F0}"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CAFAE-F6EA-FA49-BADE-51082CD8595C}">
      <dsp:nvSpPr>
        <dsp:cNvPr id="0" name=""/>
        <dsp:cNvSpPr/>
      </dsp:nvSpPr>
      <dsp:spPr>
        <a:xfrm>
          <a:off x="-846224" y="0"/>
          <a:ext cx="9042516" cy="186690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FBC7E-39A9-E94A-AF97-94992088E147}">
      <dsp:nvSpPr>
        <dsp:cNvPr id="0" name=""/>
        <dsp:cNvSpPr/>
      </dsp:nvSpPr>
      <dsp:spPr>
        <a:xfrm>
          <a:off x="0" y="-74676"/>
          <a:ext cx="3310043" cy="186690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8016" rIns="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BIG PICTURE </a:t>
          </a:r>
        </a:p>
      </dsp:txBody>
      <dsp:txXfrm>
        <a:off x="0" y="-74676"/>
        <a:ext cx="3310043" cy="1866903"/>
      </dsp:txXfrm>
    </dsp:sp>
    <dsp:sp modelId="{B8A71D74-C0EC-FF4C-B997-1A513BF9BB7B}">
      <dsp:nvSpPr>
        <dsp:cNvPr id="0" name=""/>
        <dsp:cNvSpPr/>
      </dsp:nvSpPr>
      <dsp:spPr>
        <a:xfrm>
          <a:off x="2930592" y="667320"/>
          <a:ext cx="4419475" cy="98031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2240" rIns="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DETAILS</a:t>
          </a:r>
          <a:endParaRPr lang="en-US" sz="4700" kern="1200" dirty="0"/>
        </a:p>
      </dsp:txBody>
      <dsp:txXfrm>
        <a:off x="2930592" y="667320"/>
        <a:ext cx="4419475" cy="9803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CAFAE-F6EA-FA49-BADE-51082CD8595C}">
      <dsp:nvSpPr>
        <dsp:cNvPr id="0" name=""/>
        <dsp:cNvSpPr/>
      </dsp:nvSpPr>
      <dsp:spPr>
        <a:xfrm>
          <a:off x="-1042497" y="0"/>
          <a:ext cx="8485720" cy="161925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FBC7E-39A9-E94A-AF97-94992088E147}">
      <dsp:nvSpPr>
        <dsp:cNvPr id="0" name=""/>
        <dsp:cNvSpPr/>
      </dsp:nvSpPr>
      <dsp:spPr>
        <a:xfrm>
          <a:off x="0" y="-64770"/>
          <a:ext cx="3042162" cy="161925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0236" rIns="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CONSISTENCY</a:t>
          </a:r>
        </a:p>
      </dsp:txBody>
      <dsp:txXfrm>
        <a:off x="0" y="-64770"/>
        <a:ext cx="3042162" cy="1619252"/>
      </dsp:txXfrm>
    </dsp:sp>
    <dsp:sp modelId="{B8A71D74-C0EC-FF4C-B997-1A513BF9BB7B}">
      <dsp:nvSpPr>
        <dsp:cNvPr id="0" name=""/>
        <dsp:cNvSpPr/>
      </dsp:nvSpPr>
      <dsp:spPr>
        <a:xfrm>
          <a:off x="2567507" y="562406"/>
          <a:ext cx="3833218" cy="85027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0236" rIns="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VARIATION</a:t>
          </a:r>
        </a:p>
      </dsp:txBody>
      <dsp:txXfrm>
        <a:off x="2567507" y="562406"/>
        <a:ext cx="3833218" cy="850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CAFAE-F6EA-FA49-BADE-51082CD8595C}">
      <dsp:nvSpPr>
        <dsp:cNvPr id="0" name=""/>
        <dsp:cNvSpPr/>
      </dsp:nvSpPr>
      <dsp:spPr>
        <a:xfrm>
          <a:off x="-761472" y="0"/>
          <a:ext cx="8485720" cy="161925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FBC7E-39A9-E94A-AF97-94992088E147}">
      <dsp:nvSpPr>
        <dsp:cNvPr id="0" name=""/>
        <dsp:cNvSpPr/>
      </dsp:nvSpPr>
      <dsp:spPr>
        <a:xfrm>
          <a:off x="224154" y="-64770"/>
          <a:ext cx="2756564" cy="161925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3124" rIns="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INDEPENDENT</a:t>
          </a:r>
        </a:p>
      </dsp:txBody>
      <dsp:txXfrm>
        <a:off x="224154" y="-64770"/>
        <a:ext cx="2756564" cy="1619252"/>
      </dsp:txXfrm>
    </dsp:sp>
    <dsp:sp modelId="{B8A71D74-C0EC-FF4C-B997-1A513BF9BB7B}">
      <dsp:nvSpPr>
        <dsp:cNvPr id="0" name=""/>
        <dsp:cNvSpPr/>
      </dsp:nvSpPr>
      <dsp:spPr>
        <a:xfrm>
          <a:off x="3129556" y="562406"/>
          <a:ext cx="3833218" cy="85027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COLLABORATIVE</a:t>
          </a:r>
        </a:p>
      </dsp:txBody>
      <dsp:txXfrm>
        <a:off x="3129556" y="562406"/>
        <a:ext cx="3833218" cy="8502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CAFAE-F6EA-FA49-BADE-51082CD8595C}">
      <dsp:nvSpPr>
        <dsp:cNvPr id="0" name=""/>
        <dsp:cNvSpPr/>
      </dsp:nvSpPr>
      <dsp:spPr>
        <a:xfrm>
          <a:off x="-761472" y="0"/>
          <a:ext cx="8485720" cy="161925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FBC7E-39A9-E94A-AF97-94992088E147}">
      <dsp:nvSpPr>
        <dsp:cNvPr id="0" name=""/>
        <dsp:cNvSpPr/>
      </dsp:nvSpPr>
      <dsp:spPr>
        <a:xfrm>
          <a:off x="224154" y="-64770"/>
          <a:ext cx="2756564" cy="161925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2240" rIns="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DATA</a:t>
          </a:r>
        </a:p>
      </dsp:txBody>
      <dsp:txXfrm>
        <a:off x="224154" y="-64770"/>
        <a:ext cx="2756564" cy="1619252"/>
      </dsp:txXfrm>
    </dsp:sp>
    <dsp:sp modelId="{B8A71D74-C0EC-FF4C-B997-1A513BF9BB7B}">
      <dsp:nvSpPr>
        <dsp:cNvPr id="0" name=""/>
        <dsp:cNvSpPr/>
      </dsp:nvSpPr>
      <dsp:spPr>
        <a:xfrm>
          <a:off x="3129556" y="562406"/>
          <a:ext cx="3833218" cy="85027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2240" rIns="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EXPERIENCE</a:t>
          </a:r>
        </a:p>
      </dsp:txBody>
      <dsp:txXfrm>
        <a:off x="3129556" y="562406"/>
        <a:ext cx="3833218" cy="8502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FB8457-CBED-4147-B9B9-9218373DE05C}">
      <dsp:nvSpPr>
        <dsp:cNvPr id="0" name=""/>
        <dsp:cNvSpPr/>
      </dsp:nvSpPr>
      <dsp:spPr>
        <a:xfrm>
          <a:off x="2161761" y="689145"/>
          <a:ext cx="3862810" cy="332705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7A73DD-F4B3-B44B-9EAA-197F93443D5D}">
      <dsp:nvSpPr>
        <dsp:cNvPr id="0" name=""/>
        <dsp:cNvSpPr/>
      </dsp:nvSpPr>
      <dsp:spPr>
        <a:xfrm>
          <a:off x="2591858" y="0"/>
          <a:ext cx="2858556" cy="676252"/>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Big Picture</a:t>
          </a:r>
        </a:p>
      </dsp:txBody>
      <dsp:txXfrm>
        <a:off x="2624870" y="33012"/>
        <a:ext cx="2792532" cy="610228"/>
      </dsp:txXfrm>
    </dsp:sp>
    <dsp:sp modelId="{2626CD32-0C30-3544-8153-8F8AAD7FB019}">
      <dsp:nvSpPr>
        <dsp:cNvPr id="0" name=""/>
        <dsp:cNvSpPr/>
      </dsp:nvSpPr>
      <dsp:spPr>
        <a:xfrm>
          <a:off x="5680357" y="2000244"/>
          <a:ext cx="2173005" cy="659200"/>
        </a:xfrm>
        <a:prstGeom prst="roundRect">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Variation</a:t>
          </a:r>
        </a:p>
      </dsp:txBody>
      <dsp:txXfrm>
        <a:off x="5712536" y="2032423"/>
        <a:ext cx="2108647" cy="594842"/>
      </dsp:txXfrm>
    </dsp:sp>
    <dsp:sp modelId="{8D6BDBE8-02B6-7B45-B35E-22B2656183C8}">
      <dsp:nvSpPr>
        <dsp:cNvPr id="0" name=""/>
        <dsp:cNvSpPr/>
      </dsp:nvSpPr>
      <dsp:spPr>
        <a:xfrm>
          <a:off x="0" y="1943102"/>
          <a:ext cx="2122225" cy="958799"/>
        </a:xfrm>
        <a:prstGeom prst="roundRect">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Consistency</a:t>
          </a:r>
        </a:p>
      </dsp:txBody>
      <dsp:txXfrm>
        <a:off x="46805" y="1989907"/>
        <a:ext cx="2028615" cy="865189"/>
      </dsp:txXfrm>
    </dsp:sp>
    <dsp:sp modelId="{64ECB2F8-7E43-CB43-9236-978CC39BB0F0}">
      <dsp:nvSpPr>
        <dsp:cNvPr id="0" name=""/>
        <dsp:cNvSpPr/>
      </dsp:nvSpPr>
      <dsp:spPr>
        <a:xfrm>
          <a:off x="2997723" y="4039166"/>
          <a:ext cx="2192617" cy="629237"/>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Details</a:t>
          </a:r>
        </a:p>
      </dsp:txBody>
      <dsp:txXfrm>
        <a:off x="3028440" y="4069883"/>
        <a:ext cx="2131183" cy="567803"/>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66299B-5149-BB40-B09E-568075A0D361}" type="datetimeFigureOut">
              <a:rPr lang="en-US" smtClean="0"/>
              <a:pPr/>
              <a:t>3/10/23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05B867-5833-2E46-82F5-BD8869F6C991}" type="slidenum">
              <a:rPr lang="en-US" smtClean="0"/>
              <a:pPr/>
              <a:t>‹#›</a:t>
            </a:fld>
            <a:endParaRPr lang="en-US" dirty="0"/>
          </a:p>
        </p:txBody>
      </p:sp>
    </p:spTree>
    <p:extLst>
      <p:ext uri="{BB962C8B-B14F-4D97-AF65-F5344CB8AC3E}">
        <p14:creationId xmlns:p14="http://schemas.microsoft.com/office/powerpoint/2010/main" val="28784402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5T22:15:55.354"/>
    </inkml:context>
    <inkml:brush xml:id="br0">
      <inkml:brushProperty name="width" value="0.05" units="cm"/>
      <inkml:brushProperty name="height" value="0.05" units="cm"/>
    </inkml:brush>
  </inkml:definitions>
  <inkml:trace contextRef="#ctx0" brushRef="#br0">0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5T22:16:56.756"/>
    </inkml:context>
    <inkml:brush xml:id="br0">
      <inkml:brushProperty name="width" value="0.025" units="cm"/>
      <inkml:brushProperty name="height" value="0.025" units="cm"/>
      <inkml:brushProperty name="color" value="#5B2D90"/>
    </inkml:brush>
  </inkml:definitions>
  <inkml:trace contextRef="#ctx0" brushRef="#br0">4076 96 14880,'-85'-13'0,"0"-1"0,0 1 0,3 2 0,-3 1 824,12 3 1,-9 0 0,0 2 0,6 3-825,4 5 0,5 2 0,0 1 0,-4-3 0,0 0 0,3 2-895,-22 5 1,11 3 894,-8 12 0,1-6 1339,-1 6-1339,15-6 0,-14 2 0,9-3 0,16-4 0,-1 0-496,-18 5 1,-9 3-1,12-4 496,25-9 0,4-1 0,-6 5 0,-2 1-21,2-5 0,-2 2 21,-33 13 0,1 1 0,29-9 0,1-1 212,-21 5 0,4 2-212,1 9 0,7 3-772,10 0 772,0 5 0,13 2 0,-2 1 0,-21 11 0,20-11 0,0 1 0,-23 17 0,20-16 0,-4 15 0,8-10 0,5-2 0,0 0 0,2 9 0,-18 24 0,19-18 2138,-18 16-2138,24-23 0,8-8 429,2 0-429,-1 37 0,14-35 0,0 14 0,4 1 0,5-9 0,-1 8 0,2 1 0,6 0 0,5 9 0,5 0 0,10-13 0,-12 2 0,-1 13 0,1-13 0,14 0 0,10 24 0,10 0 459,-7-48 1,7-6-460,30 15 0,5-4-1082,-20-14 1,0-5 1081,5-1 0,0-5 0,-14-8 0,0-2-627,5 2 0,2-1 627,-1-3 0,2-2 0,9 0 0,5 1 0,3 1 0,7 1 0,-2-1 0,-15-4 0,-2-1 0,11 1 0,0 0 0,13 2 0,6 0 0,2 0 0,-6-1 0,-11-1-817,11-1 1,-10-2 0,12 1 816,-17 0 0,12 0 0,7 0 0,2 0 0,-4 0 0,-7 0 0,-14 0 0,5 1 0,-12 0 0,9-3 0,-1-5 0,11-3 0,7-2 0,-1-1 0,-7 0 0,-12 2 0,-1 0 0,-11 1 0,8-3 0,5-5 0,12-4 0,2-1 0,-4 1 0,-12 3 0,15-4 0,-3 2 0,-11 2 0,10-1 0,-2-1 0,-12 2 0,-3-3 0,-1 1 0,19 1 0,10 0 0,-13 0 0,-29 3 0,0 0 0,32-2 0,15-1 0,-15 1 0,-33 4 0,-1-2 0,19-4 0,8-1 0,-14 5 973,0 4-973,-7-3 0,-3-1 0,-10 8 0,29-31 0,-48 22 0,13-40 0,-23 39 0,1-28 0,0-4 0,1 8 0,2-21 0,-3-3 0,-6 11 0,-2-4 0,-3 1 0,-5 12 0,0-11 0,0-1 0,0 11 0,0-51 0,-12 58 0,-4-39 0,-6 44 0,-11-41 0,10 44 0,-13-27 0,13 20 0,-31-10 0,25 18 0,-19 6 0,-5 6 0,-3 7 0,-19-11 0,-3 0 0,-2 12-165,18-15 1,-9-9 0,9 5 164,-21-9 0,19 9 0,-11-5 0,10 7 0,-17 2-117,-14 2 0,2 4 117,23 8 166,-20-6 0,2 2-166,34 13 0,-30-16 0,-3-2 0,17 7 0,-8-11 0,-2 0 0,-12 5 0,21 2 0,-12-4 0,9 2 0,12 4 0,0 0 0,-25-4 0,-11-3 0,13 4 0,28 5 0,2 0 0,-9-4 0,-7-3 0,11 4 0,-19 2-705,2-13 0,6 4 705,31 20 1019,-15-8 1,3 0-1020,23 11 0,-20-7 0,-2-2 0,14 1 2785,-37-18-2785,52 19 0,3-4 0,15 13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5T22:17:17.737"/>
    </inkml:context>
    <inkml:brush xml:id="br0">
      <inkml:brushProperty name="width" value="0.025" units="cm"/>
      <inkml:brushProperty name="height" value="0.025" units="cm"/>
      <inkml:brushProperty name="color" value="#5B2D90"/>
    </inkml:brush>
  </inkml:definitions>
  <inkml:trace contextRef="#ctx0" brushRef="#br0">1844 90 24575,'-65'0'0,"-1"0"0,10 0 0,9-13 0,18 4 0,2-5 0,6 8 0,-48 6 0,23 0 0,-10 0 0,0 0 0,10 0 0,-12 9 0,-1 3 0,2 0 0,-19 8 0,-3 3 0,0 4 0,19-3 0,-8 6 0,10-3 0,-6 14-2369,-10 6 1,3 2 2368,23-6 0,-19 15 0,1 4 0,17 8 0,-13 3 0,3 1 0,28-10-547,3-3 1,4-2 546,9-5 0,9 15 0,5 1 0,1-10 0,8 26 0,5 1 0,7-16 0,5 11 0,3-1 0,6-15 0,-6-14 0,0-5 0,4-8 0,10 1 0,2-1 0,3 0 0,21 10 0,5-2-430,5-15 430,-18-9 0,10 2 0,-7-6 0,-12-10 0,1-4 0,24 3 0,11 1 0,-8-4 725,-15-4 0,3-2-725,20 1 0,19 0 0,3 0 0,-15 0-246,4 1 0,2-2 246,-12-2 0,16-2 0,5-2 0,-5 1 0,-17 0 0,8 0 0,-2-4 0,-20-2 0,10-4 0,4-2 0,-6 1 0,-12 1 0,7-1 0,-3-3 0,0-7 0,10-6 0,-1-2 0,-13 4 0,-5-1 0,-4-3 0,14-13 0,6-8 0,-12 4 0,-25 11 0,-3-1 0,5-11 0,2-6 0,-7 8 0,2-13 0,0-11 0,-6 1 0,-23 25-841,1-13 1,-2 0 840,-12 8 0,0-10 0,0 0 0,0 6 0,0-32 0,0-2 0,-7 25 0,4-2 0,-2 7 408,-9 32-408,-33-43 0,18 34 0,-11-1 0,-1 3 0,13 6 0,-50-9 0,42 30 0,-19-8 0,-3 2 0,0 12 0,-31-3 0,-4 0 0,8 7 0,5 0 0,-16 0 0,12 0 369,27 0 1,1 0-370,-27 0 0,-12 1 0,13-2 0,29-3 0,2 0 0,-14 1 0,-8 0 0,9 0 0,-25-6 0,17 4 0,4 2 0,8 3 1255,8 0 0,0 0-1255,-11 0 0,-30 13 0,43-10 0,-30 28 0,44-20 2137,-25 9-2137,40-14 0,7-6 0,8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5T22:17:22.108"/>
    </inkml:context>
    <inkml:brush xml:id="br0">
      <inkml:brushProperty name="width" value="0.025" units="cm"/>
      <inkml:brushProperty name="height" value="0.025" units="cm"/>
      <inkml:brushProperty name="color" value="#5B2D90"/>
    </inkml:brush>
  </inkml:definitions>
  <inkml:trace contextRef="#ctx0" brushRef="#br0">41 239 24575,'-7'20'0,"1"-6"0,6 6 0,0 0 0,0-6 0,0 6 0,0-1 0,0 3 0,0-1 0,0-1 0,7-1 0,1 15 0,-1-3 0,0 30 0,-1-28 0,15 64 0,-3-49 0,-2 9 0,-3 1 0,-5-13 0,-2 54 0,-6-55 0,6 15 0,2 1 0,2-2 0,-2 21 0,0 3 0,-2-11 0,-5 16 0,-2 1 0,1-18 0,6-6 0,1-4 0,-4-18 0,9 36 0,-12-44 0,0 44 0,0-43 0,0 43 0,0-44 0,0 65 0,0-60 0,0 59 0,0-63 0,0 43 0,0-44 0,0 57 0,0-54 0,0 15 0,0 2 0,0 1 0,0 12 0,0 4 0,0 15 0,0 1 0,0 1-750,0 10 750,0-31 0,0 9 0,0-8 0,0-15 0,0 0 0,0 16 0,0 7 0,0-9 0,0 22 0,-3-22 0,-2 9 0,-1-9 0,-5 29 0,-1-5 0,0-4 0,3-15 0,5-11 0,1-3 0,3-10 0,0 35 0,0 4 0,0-19 0,0-5 0,0 11 0,0-10 0,0 15 0,0 16 0,0 0 0,0-13 0,1 12 0,-2 1 0,-7-6 0,4 3 0,-1-1 0,-4-11 0,-2-6 0,1-3 0,7-18 0,-4 3 0,1-1 0,6-1 0,0 12 0,0-1 0,0-14 0,0 1 0,0-3 0,0-17 0,-13 21 0,10-22 0,-10 21 0,13-21 750,0 8-750,0-11 0,-6 1 0,-1-14 0,-1-8 0,2-14 0,6-13 0,0-9 0,0-51 0,0 24 0,0-16 0,0-1 0,0 4 0,0-16 0,0-2-414,0-2 414,0 19 0,0-10 0,0 8 0,0 18 0,0 0 0,0-18 0,0-9 0,0 12 0,0-12 0,0-13 0,0 0 0,0 11 0,-4 19 0,-2-10 0,2 10 0,0-19 0,-1 17 0,-1-11 0,2 11 0,4-10 0,0-13 0,0 3 0,0 29 0,0-3 0,0 3 0,0 19 0,0-13 0,0 0 0,0 14 0,0-57 0,0 58 0,0-58 0,0 57 0,0-23 0,0-2 0,0 11 0,0-15 0,0 0 0,0 12 0,0-9 0,0-2 0,0-1 0,0 6 0,0 2 0,0-1 0,0 0 0,0-1 0,0-8 0,0-4 0,0 2 0,0 14 0,0 0 0,0 2 0,0 10 0,0-8 0,0 0 0,7 6 0,-1-9 0,2 0 0,8 9 0,2-13 0,-1-1 0,-5 4 0,-1-25 0,-2-2 0,-9 17 0,2-9 0,3 1 414,3 22-414,3 0 0,-1 1 0,0 5 0,4-15 0,-1-1 0,-10 13 0,3-9 0,1 0 0,0 6 0,0 0 0,1 0 0,9-2 0,-2-42 0,-8 54 0,-20-18 0,-3 0 0,9 15 0,-9-13 0,3 1 0,13 16 0,0-23 0,0 25 0,0-39 0,0 40 0,0-28 0,0 37 0,0 8 0,0-6 0,0 6 0,0-8 0,0 1 0,0 0 0,0 0 0,0-1 0,0 1 0,0 6 0,0-4 0,0 4 0,0-22 0,0-9 0,0 3 0,0 20 0,0 31 0,0 20 0,0 20 0,0-10 0,13 59 0,-9-33 0,3 19 0,0 3 0,-7 0 0,-1-7 0,1 12 0,1-11-425,5 9 425,-3-10 0,0 12 0,0-14 0,6 1 0,-5 22 0,-1 4 0,-3-6 0,0-21 0,0 11 0,0-11 0,0 26 0,0-17 0,0 12 0,0-14 0,0 12 0,0-24 0,0 9 0,0-11 0,0 12 0,0-6 0,0 0 0,0 4 0,0-8 0,0-1 0,0 1 0,0-13 0,0-1 0,0-9 0,0 10 0,0 2 0,0 3 0,0 0 0,0 0 0,0-6 0,0 4 0,0-1 0,0-5 0,0 9 0,0 0 0,0-7 0,0 5 0,0-1 0,0-7 0,0 14 0,0 0 0,0-5 0,0 13 0,0 1 0,0-11 0,0 6 0,0-3 0,0-25 0,-6 16 0,-1 1 0,4-9 0,-10 5 0,0 1 0,10 0 0,-4-2 0,1 0 0,6-5 0,-13 41 0,3-45 0,-4 21 0,-1 3 0,-2-2 0,10 19 0,-1 0 0,-13-16 0,15 0 0,1-3 0,-11-8 0,9 26 0,7-50 0,-6 3 0,-1-7 0,-1-13 0,2 6 0,6-1 425,-6 3-425,-2 6 0,0 0 0,1-7 0,7-1 0,0 5 0,0-9 0,0 16 0,0-11 0,0 6 0,0 1 0,0-1 0,0 1 0,0 1 0,0-1 0,0 0 0,0 0 0,0 12 0,7-8 0,-6 1 0,11-19 0,-10-8 0,3-6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5T22:18:04.016"/>
    </inkml:context>
    <inkml:brush xml:id="br0">
      <inkml:brushProperty name="width" value="0.025" units="cm"/>
      <inkml:brushProperty name="height" value="0.025" units="cm"/>
      <inkml:brushProperty name="color" value="#008C3A"/>
    </inkml:brush>
  </inkml:definitions>
  <inkml:trace contextRef="#ctx0" brushRef="#br0">2430 1 24575,'-29'0'0,"-7"0"0,-2 0 0,0 0 0,-5 0 0,5 0 0,0 0 0,-26 0 0,28 6 0,-15 0 0,-2 3 0,4 7 0,-16-2 0,-1 1 0,16 1 0,-5-6 0,4 1 0,23 3 0,-18 55 0,19-41 0,-7 18 0,-5-2 0,-17-24 0,4 10 0,1 0 0,1-9 0,-6 19 0,-3 3 0,-8-10 0,11 11 0,-8 13 0,10-8-2717,-13 10 2717,20-11 0,-6 9 0,9-8 0,-2 6 0,3-7 0,-8 8 0,6-7 0,-20 18 0,11-4 0,-8 13 0,11-12 0,-4 12 0,7-3 0,6-4 0,18-19 0,-10 36 0,23-49 0,-6 12 0,2 0 0,12-5 0,-11 44 0,14-46-290,0 36 290,0-43 0,7 58 0,7-55 0,14 17 0,7-2 0,11-14 0,-4 2 0,0-2 0,-3-6 0,3 3 0,2 0 0,3-5 0,26 18 0,6 1 0,-35-27 0,3-2 0,21 8 0,10 3 0,-6-3 0,-10-4 0,3-2 0,6-6 0,14-2 0,0-1 0,-12-2-628,-2 0 1,2-2 627,16-2 0,17-1 0,1-2 0,-17-1-1158,-12-4 1,2 0 1157,-1 0 0,17 0 0,6 0 0,-5 0 0,-16 0 0,11 0 0,-1 0 0,-10 0 0,15 0 0,5 0 0,-5 0 0,-15 0 0,10 1 0,0-2 0,-8-4 0,15-2 0,5-1 0,-5-1 0,-12 2 0,-13 2 0,-10 0 0,10-3 0,12-5 0,14-4 0,4-2 0,-5 0 0,-16 5 0,11 0 0,-4-1 0,-5-5 0,10-4 0,-1-1 0,-16 6 0,-13 7 0,-4-2 0,20-15 0,9-7 0,-14 5 0,7-3 0,-25 3 0,6-5 0,-8 5 0,20-9 0,-20 3 0,8-10 0,-10 6 0,13-14 0,-21 8 0,4-10 0,-12 7 0,-8-8 0,-6-14 0,-3 0 0,-12 14 0,-3-10 0,-3 0 0,-2 4-328,0 7 1,0 0 327,0-4-324,-4 10 0,-4 1 324,-8 4 1040,-18-27-1040,11 50 0,-16-21 0,16 19 0,-52-29 0,18 11 0,-11 15 0,-4 3 0,-8-11 0,14 13 0,-12-1 0,11 4 0,-22-6 0,11 0 0,-13-5 0,11 4 685,27 10 1,0 1-686,-27-6 0,-13-1 0,12 1 0,21 3 0,1 1 0,-23 1 0,-10 0 0,15 0 0,-11-18 0,15 24 0,-12 3 0,13 1 0,-15-7 0,17 10 0,-12 2 0,9 1 0,21 0 0,0 0 0,-21-1 0,-12-1 0,11 1 0,21 2 0,0 0 0,-24 0 0,-12 0 0,13 0 0,-21 0 0,29 0 0,-9 0 0,12 0 0,-15 0 0,1 6 0,3 1 0,12-3 0,-19 16 0,1 1 0,25-14 0,-22 13 0,3 0 0,30-10 0,-10-3 0,0 1 0,2 5 0,2-2 0,0 0 0,8 0 476,-35 22 0,58-30 0,-10 9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5T22:18:06.796"/>
    </inkml:context>
    <inkml:brush xml:id="br0">
      <inkml:brushProperty name="width" value="0.025" units="cm"/>
      <inkml:brushProperty name="height" value="0.025" units="cm"/>
      <inkml:brushProperty name="color" value="#008C3A"/>
    </inkml:brush>
  </inkml:definitions>
  <inkml:trace contextRef="#ctx0" brushRef="#br0">3076 420 24575,'-28'0'0,"-1"0"0,-7-7 0,6-1 0,-6-13 0,2 11 0,-4-2 0,-30-2 0,7 11 0,-30-7 0,-6-1 0,48 5 0,-3 2-2318,-30 1 1,-13 0 0,12 0 2317,29-2 0,2 2 0,-47 2 0,4 2 1409,19-1-1409,-2 0 0,3 0 0,15 0 0,-5 0 0,1 0 0,12 0 0,-36 0 0,45 0 0,-10-1 0,0 2 0,11 5 0,-12 9 0,1 3 0,19 2 0,-32 38 0,34-33 0,-17 13 0,-2 2 0,8-3 0,-20 15 0,1-1 0,25-13 0,-9 4 0,0 0 0,12-9 0,-3 3 0,1 0 0,3-2 0,-27 44 0,35-43 0,-27 43 0,26-36 0,-2 5 0,1 1 0,0 6 0,4 1 0,4 1 0,8-3 0,1 13 0,0 0 0,2-8 0,4 8 0,0-1 0,-3-11 0,6 7 0,2 1 0,-1-5 0,3 9 0,1-1 0,4-9 0,11 4 0,4-2 0,4-12 0,10 2 0,0-2 0,-9-12 0,49 26 0,-49-37 0,58 23 0,-42-20 0,27 2 0,6 0 0,-4-1-1415,-5-11 1,13 0 0,-8-4 1414,-15-5 0,2-3 0,10 0 0,13 1 0,2-2 0,-10 0 0,14-3 0,1 0 0,2 0 0,13 0 0,1 0 0,-15 0 0,0 0 0,1 0 0,-19 0 0,11 0 0,4 0 0,-3 0 0,-12 0 0,17 0 0,2 0 0,-7 0 0,15 0 0,7 0 0,-6 0 0,-14 0 0,-17 0 0,-9 0 0,8 0 0,8 0 0,13 1 0,3-1 0,-7 0 0,-13-1 0,0-2 0,-3-2 0,16-2 0,10-2 0,-13-1 0,-24 2 0,-2-5 0,14-9 0,6-6 0,-10 1-156,-20 7 0,-3-4 156,14-11 0,6-7 0,-8 2 0,-14 8 0,-2-4 0,17-27 0,5-13 0,-8 9 0,-15 20 0,-3-3 109,10-24 0,2-13 0,-8 15-109,1-1 0,-3-12 0,-3 0 50,-14 16-50,2-14 0,-3-1 0,-9 14 972,-3-3 0,-3 1-972,-5 8 0,0-29 0,0-4 0,0 8 0,-4 23 0,-1-9 0,1 14 0,0 2-317,-15 0 1,-1 6 316,13 25 3143,-50-50-3143,43 57 0,-29-14 0,-5-1 0,7 9 0,-6-1 0,-2 1 0,0 1 0,-7-5 0,0 0 0,11 9 0,-27-11 0,-1 4 0,29 18 0,-30-4 0,-4 3 0,9 10 0,1 0 0,-13-1 0,10 1 0,-21 2 0,19 0 0,-12 0 0,14 0 0,-9 0 0,-10 0 0,0 0 0,10 0 0,17 6 0,-10 3 0,9-1 0,-30 5 0,21 5 0,-11 6 0,10-3 0,22-9 0,-2 0 0,-32 14 0,-13 6 0,14-4 0,32-11 0,2-1 0,-24 6 0,-10 3 0,14-2 0,-6 11 0,-10-4 0,1 0 0,15 1 0,-6-4 0,2-3 0,19-14 0,-35 16 0,58-18 0,-6 13 0,30-14 0,-3-1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5T22:18:10.412"/>
    </inkml:context>
    <inkml:brush xml:id="br0">
      <inkml:brushProperty name="width" value="0.025" units="cm"/>
      <inkml:brushProperty name="height" value="0.025" units="cm"/>
      <inkml:brushProperty name="color" value="#008C3A"/>
    </inkml:brush>
  </inkml:definitions>
  <inkml:trace contextRef="#ctx0" brushRef="#br0">520 142 24575,'28'0'0,"8"0"0,10 0-1510,2 0 1510,6 0 0,20 0 0,-21 0 0,13 0 0,3 0 0,0 0 0,6 0 0,0 0 0,-11 0 0,1 0 0,-2 0 0,-8 0 0,8 0 0,1 0 0,0 0 0,0 4 0,15 2 0,-10-1 0,24-1 0,-9 1 0,15 1 0,-14-2-789,-32-3 1,1-2 788,14 1 0,15 0 0,2 0 0,-11 0-548,2 0 1,3 0 547,5 0 0,15 0 0,0 0 0,-14 0 0,-9 0 0,0 0 0,-2 0 0,13 0 0,-2 0 0,-12 0 0,-6 0 0,-2 0 0,6 0 0,12 0 0,-1 0 0,-13 0 0,-10 0 0,-2 0 0,24 0 0,10 0 0,-14 0 0,12 0 0,-16 0 0,12 0 0,-11 0 0,-24 0 0,1 0 0,30 0 0,14 0 0,-14 0 0,15 0 0,-20 0 0,12 0 0,-12 0 0,20 0 0,-20 0 0,12 0 0,-14 0 0,3 0 0,19 0 0,-2 0 0,-27 0 0,5 0 0,1 0 0,-6 0 0,4 0 0,1 0 0,-5 0 0,1 0 0,1 0 0,-5 0 0,-1 0 0,-3 0 0,-13 0 0,27 0 0,-46 0 0,-7 0 637,-1 0-637,24 0 0,-16 0 0,45 0 0,-32 0 0,34 0 0,-25 0 1488,25 0-1488,-52 0 2057,-4 0-2057,-49 0 0,-65 0 0,16 0-1942,13 0 0,-12 0 1,6 0 1941,14 0 0,-3 0 0,-16 0 0,-16 0 0,-2 0 0,13 0 0,-3 0 0,-4 0 0,13 0 0,-16 0 0,-7 0 0,-3 0 0,8 0 0,12 0 0,-1 0 0,10 0 0,-11 0 0,0 0 0,-14 0 0,-7 0 0,0 0 0,7 0 0,14 0 0,3 0 0,11 0 0,-10 0 0,1 0 0,-13 0 0,-6 0 0,0 0 0,7 0 0,14 0 0,5 0 0,10 0 0,-9 0 0,-13 0 0,-13 0 0,-3 0 0,6 0 0,18 0 0,5 0 0,4 0 0,-5 0 0,-11 0 0,0 0 0,13 0 0,8 0 0,2 0 0,-16 0 0,-8 0 0,11 0-37,-16 0 37,8-8 0,3-4 0,12-7 0,-5 4 0,2 0 0,18 0 0,-21 9 0,-2 5 0,14 1 0,-11 0 0,1 0 0,13 0 0,5 0 0,2 0 0,8 0 0,-12 0 0,-1 0 0,6 0 0,-6 0 0,3 0 0,18 0 0,-38 0 0,39 0 0,-34 0 0,33 0 0,-39 0 0,38 0 0,-44 0 0,28 0 0,-1 0 0,-1 0 0,-12 0 0,4 0 0,3 0 0,12 0 0,-23 0 0,53-6 0,3-1 0,26 0 5811,3 1-5811,19 6 0,32 0 0,-6 7-2245,23-3 1,23-1 0,-10 0 2244,-20 2 0,6-1 0,-9-2 0,15 0 0,10 0 0,1-1 0,-5 0 0,-14-1-1025,4 1 1,-11-2-1,13 1 1025,-8 0 0,11 0 0,9 0 0,3 0 0,-2 0 0,-6 0 0,-11 0-710,1 0 0,-12 0 1,2 0-1,14 0 710,-9 0 0,12 0 0,9 0 0,4 0 0,3 0 0,-1 0 0,-5 0 0,-7 0 0,-12 0-583,19 0 1,-15 0 0,0 0 0,15 0 582,-16 0 0,11 0 0,9 0 0,4 0 0,1 0 0,-1 0 0,-6 0 0,-9 0 0,-12 0 0,7 0 0,-13 0 0,-3 0 0,13 0 0,-3 0 0,12 0 0,5 0 0,2 0 0,-2 0 0,-8 0 0,-10 0 0,17 0 0,-13 0 0,11 0 0,-14 0 0,11 0 0,5 0 0,-1 0 0,-6 0 0,-13 0 0,1 0 0,-11 0 0,9 0 0,5 0 0,13 0 0,2 0 0,-6 0 0,-15 0 0,-1 1 0,0-2 0,-5 1 0,14-1 0,4-1 0,-4 0 0,-14-1 0,6-6 0,-1-1 0,7 5 0,16 0 0,-2 0 0,-19-1 0,-26-4 0,-4 2 0,48 2 0,-8 3 2702,-42 3-2702,4 0 2359,-45 0-2359,-24 0 0,-23 7 0,1-6 0,-30 12 0,-4 2 0,-2-2-141,0 7 0,-16 8 1,12-5 140,30-9 0,0-1 0,-35 7 0,-15 2 0,16-6 3596,-14-6-3596,17-6 0,-14-2 0,12 0 0,30-2 0,-2 0-1134,-12 0 1,-15 0-1,-2 0 1,11 0 1133,-7 0 0,-3 0 0,3 0 0,-17 0 0,-6 0 0,4 0 0,14 0-534,12 0 1,8 0 0,-10 0 533,-3 0 0,-14 0 0,-7 0 0,0 0 0,7 0 0,13 0 0,3 0 0,10 0 0,-10 0 0,1 0 0,-11 0 0,-6 0 0,-1 0 0,6 0 0,12 0 0,-6 0 0,11-1 0,-11 2 0,-1 1 0,-13 1 0,-8 1 0,1-1 0,8 1 0,13-2 0,4 0 0,12-1 0,-11 1 0,-14 1 0,-16 1 0,-3 1 0,8-1 0,20-2 0,12-2 0,4 0 0,-30 0 0,-13 0 0,18 0 0,-2 0 0,17 0 0,-12 0 0,10 0 0,24 0 0,-1 0 0,-25 0 0,-11 0 0,11 0 0,27 0 0,0 0 0,-13 0 0,-7 0 0,9 0 0,-23 0 0,-6 0 0,2 0 0,17 0 0,1 0 0,5 0 0,26 0 2772,-30 0-2772,39 0 0,-52-13 0,47 10 0,-42-9 0,41 12 0,-50-27 0,33 13 0,-18-4 0,-3 0 0,6 2 0,-18 5 0,-2-1 0,1-7 0,24 11 0,-11 0 0,9 0 0,14 0 0,2-1 0,-15-1 0,-8-1 0,13 1 0,-1-3 269,7-1 1,8 2-270,30 10 0,-7-4 0,19 6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5T22:18:25.642"/>
    </inkml:context>
    <inkml:brush xml:id="br0">
      <inkml:brushProperty name="width" value="0.2" units="cm"/>
      <inkml:brushProperty name="height" value="0.2" units="cm"/>
      <inkml:brushProperty name="color" value="#E71224"/>
    </inkml:brush>
  </inkml:definitions>
  <inkml:trace contextRef="#ctx0" brushRef="#br0">556 248 24575,'-16'-10'0,"-2"-2"0,16 24 0,-4 9 0,6 10 0,0 15 0,0-8 0,0-3 0,0-6 0,0-1 0,0 0 0,0 0 0,0 0 0,0-7 0,7 6 0,0-19 0,1-1 0,-3-14 0,-5-13 0,0-1 0,0-8 0,0 8 0,0 1 0,-6 7 0,-7-13 0,-9 3 0,-11-10 0,3 5 0,-16-6 0,22 11 0,-7-3 0,18 19 0,-1 1 0,-5 6 0,-3 0 0,1-6 0,-12-1 0,10 0 0,-11 1 0,6 6 0,6 0 0,8 6 0,8 8 0,6 7 0,0 7 0,7 12 0,1-9 0,18 8 0,-3-18 0,23 12 0,-15-10 0,10 5 0,-13-14 0,0-7 0,0-7 0,-6 0 0,-3-6 0,-5-8 0,-1-1 0,7-5 0,-5 0 0,-1-2 0,-8-7 0,-6-12 0,0 10 0,0-10 0,0 13 0,-13-13 0,10 17 0,-28-21 0,21 35 0,-16-9 0,7 19 0,-9-18 0,5 13 0,-34-13 0,29 18 0,-38 0 0,34 0 0,-9 6 0,13 8 0,0 21 0,6-4 0,7 10 0,9-13 0,6-1 0,0 0 0,0 13 0,0-9 0,0 3 0,6-20 0,8-8 0,7-6 0,0 0 0,-1 0 0,0-7 0,-5-7 0,10-27 0,-10 14 0,16-44 0,-15 50 0,23-49 0,-29 44 0,8-33 0,-18 34 0,0-7 0,0 12 0,0 5 0,-6 1 0,-1 14 0,0 14 0,1 7 0,6 7 0,0 0 0,0 21 0,0-23 0,0 46 0,0-45 0,31 39 0,-17-35 0,57 16 0,-43-24 0,50 4 0,-44-19 0,32-2 0,-35-6 0,10 0 0,-20 0 0,-1-6 0,-13-1 0,-1-12 0,-6 5 0,0-12 0,-13 5 0,-3-7 0,-12 0 0,0 0 0,7 12 0,-37-16 0,36 28 0,-40-15 0,39 19 0,-10 0 0,5 0 0,-1 0 0,8 6 0,7 1 0,2 5 0,5 14 0,0-4 0,1 12 0,6-6 0,6-6 0,1-8 0,5-14 0,2-14 0,-1-8 0,1-6 0,1-8 0,-1 12 0,0-10 0,6-13 0,-5 19 0,-8-29 0,-15 34 0,-7 1 0,-5 10 0,0 12 0,5 5 0,-5 3 0,1 11 0,-16 2 0,4 8 0,-10-8 0,25-7 0,4-7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5T22:18:33.732"/>
    </inkml:context>
    <inkml:brush xml:id="br0">
      <inkml:brushProperty name="width" value="0.2" units="cm"/>
      <inkml:brushProperty name="height" value="0.2" units="cm"/>
      <inkml:brushProperty name="color" value="#E71224"/>
    </inkml:brush>
  </inkml:definitions>
  <inkml:trace contextRef="#ctx0" brushRef="#br0">1 568 24575,'14'-1'0,"4"9"0,-4 13 0,8 7 0,6-6 0,0-8 0,13-2 0,-9-11 0,22 5 0,-23-6 0,22 0 0,-28-6 0,19-1 0,-21-13 0,10-14 0,-5 3 0,-7-34 0,-7 30 0,-14-44 0,-1 52 0,-24-37 0,20 46 0,-37-32 0,30 38 0,-19-18 0,11 28 0,-2-16 0,1 15 0,-12-10 0,17 13 0,-34 7 0,30 0 0,-18 6 0,18 7 0,5 1 0,1 7 0,7 38 0,7-29 0,0 47 0,0-58 0,0 12 0,13-25 0,27 1 0,-5 6 0,51-4 0,-42-2 0,39-8 0,-42-6 0,26-13 0,-41 4 0,31-42 0,-39 23 0,22-59 0,-31 51 0,11-51 0,-13 53 0,1-45 0,-2 45 0,-6-20 0,0 26 0,0 6 0,-5 2 0,-9 13 0,-8 1 0,1 6 0,7 6 0,1 8 0,6 7 0,-1 7 0,1 1 0,7 11 0,0-15 0,0 19 0,0-21 0,0 11 0,7-6 0,0 0 0,7-7 0,-1-7 0,-6-14 0,-1-7 0,-12 0 0,-8 1 0,5 6 0,-3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CE2E5-B6FA-4C20-93BC-41D3F5C80F26}" type="datetimeFigureOut">
              <a:rPr lang="en-US" smtClean="0"/>
              <a:pPr/>
              <a:t>3/10/23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DE2830-E57F-41FE-B0DA-A6A662A71819}" type="slidenum">
              <a:rPr lang="en-US" smtClean="0"/>
              <a:pPr/>
              <a:t>‹#›</a:t>
            </a:fld>
            <a:endParaRPr lang="en-US" dirty="0"/>
          </a:p>
        </p:txBody>
      </p:sp>
    </p:spTree>
    <p:extLst>
      <p:ext uri="{BB962C8B-B14F-4D97-AF65-F5344CB8AC3E}">
        <p14:creationId xmlns:p14="http://schemas.microsoft.com/office/powerpoint/2010/main" val="5684809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amanet.org/articles/the-hard-truth-about-soft-skill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DE2830-E57F-41FE-B0DA-A6A662A71819}" type="slidenum">
              <a:rPr lang="en-US" smtClean="0"/>
              <a:pPr/>
              <a:t>1</a:t>
            </a:fld>
            <a:endParaRPr lang="en-US" dirty="0"/>
          </a:p>
        </p:txBody>
      </p:sp>
    </p:spTree>
    <p:extLst>
      <p:ext uri="{BB962C8B-B14F-4D97-AF65-F5344CB8AC3E}">
        <p14:creationId xmlns:p14="http://schemas.microsoft.com/office/powerpoint/2010/main" val="2834667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effectLst/>
              </a:rPr>
              <a:t>Appetite for Change:</a:t>
            </a:r>
          </a:p>
          <a:p>
            <a:pPr marL="171450" indent="-171450">
              <a:buFont typeface="Wingdings" pitchFamily="2" charset="2"/>
              <a:buChar char="§"/>
            </a:pPr>
            <a:r>
              <a:rPr lang="en-US" dirty="0">
                <a:effectLst/>
              </a:rPr>
              <a:t>Consider your work environment and the tasks this role will be responsible for…..is this a job where evert day will be fairly predictable? Or, does this person need to respond to frequently changing environment and a variety of demands?</a:t>
            </a:r>
          </a:p>
          <a:p>
            <a:pPr marL="171450" indent="-171450">
              <a:buFont typeface="Wingdings" pitchFamily="2" charset="2"/>
              <a:buChar char="§"/>
            </a:pPr>
            <a:r>
              <a:rPr lang="en-US" dirty="0">
                <a:effectLst/>
              </a:rPr>
              <a:t>Getting this fit wrong can be really hard for the organization and the employee – I find this is a difficult skill to change…..people tend to be hard wired in one direction here and even if they can stretch and manage a role that is not a natural fit for them, it will be tiring.</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A8DE2830-E57F-41FE-B0DA-A6A662A71819}" type="slidenum">
              <a:rPr lang="en-US" smtClean="0"/>
              <a:pPr/>
              <a:t>10</a:t>
            </a:fld>
            <a:endParaRPr lang="en-US" dirty="0"/>
          </a:p>
        </p:txBody>
      </p:sp>
    </p:spTree>
    <p:extLst>
      <p:ext uri="{BB962C8B-B14F-4D97-AF65-F5344CB8AC3E}">
        <p14:creationId xmlns:p14="http://schemas.microsoft.com/office/powerpoint/2010/main" val="1481348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effectLst/>
              </a:rPr>
              <a:t>Teaming Style: </a:t>
            </a:r>
            <a:r>
              <a:rPr lang="en-US" u="none" dirty="0">
                <a:effectLst/>
              </a:rPr>
              <a:t>This is one soft skill that many people think and talk about – how does the person show up in a team and work with others.</a:t>
            </a:r>
          </a:p>
          <a:p>
            <a:r>
              <a:rPr lang="en-US" u="none" dirty="0">
                <a:effectLst/>
              </a:rPr>
              <a:t> </a:t>
            </a:r>
          </a:p>
          <a:p>
            <a:r>
              <a:rPr lang="en-US" u="none" dirty="0">
                <a:effectLst/>
              </a:rPr>
              <a:t>Consider whether the role will require a lot of teamwork or whether the person will be able to manage their tasks and time with some independence.</a:t>
            </a:r>
          </a:p>
          <a:p>
            <a:endParaRPr lang="en-US" u="none" dirty="0">
              <a:effectLst/>
            </a:endParaRPr>
          </a:p>
          <a:p>
            <a:r>
              <a:rPr lang="en-US" u="none" dirty="0">
                <a:effectLst/>
              </a:rPr>
              <a:t>Think about your organizational culture – do you typically discuss decisions with colleagues, across departments, etc. Or do people generally get on with their work without a lot of collaboration?</a:t>
            </a:r>
          </a:p>
          <a:p>
            <a:pPr marL="171450" indent="-171450">
              <a:buFont typeface="Wingdings" pitchFamily="2" charset="2"/>
              <a:buChar char="§"/>
            </a:pPr>
            <a:endParaRPr lang="en-US" u="none" dirty="0">
              <a:effectLst/>
            </a:endParaRPr>
          </a:p>
          <a:p>
            <a:pPr marL="171450" indent="-171450">
              <a:buFont typeface="Wingdings" pitchFamily="2" charset="2"/>
              <a:buChar char="§"/>
            </a:pPr>
            <a:endParaRPr lang="en-US" u="sng" dirty="0">
              <a:effectLst/>
            </a:endParaRPr>
          </a:p>
          <a:p>
            <a:endParaRPr lang="en-US" dirty="0"/>
          </a:p>
          <a:p>
            <a:endParaRPr lang="en-US" dirty="0"/>
          </a:p>
        </p:txBody>
      </p:sp>
      <p:sp>
        <p:nvSpPr>
          <p:cNvPr id="4" name="Slide Number Placeholder 3"/>
          <p:cNvSpPr>
            <a:spLocks noGrp="1"/>
          </p:cNvSpPr>
          <p:nvPr>
            <p:ph type="sldNum" sz="quarter" idx="10"/>
          </p:nvPr>
        </p:nvSpPr>
        <p:spPr/>
        <p:txBody>
          <a:bodyPr/>
          <a:lstStyle/>
          <a:p>
            <a:fld id="{A8DE2830-E57F-41FE-B0DA-A6A662A71819}" type="slidenum">
              <a:rPr lang="en-US" smtClean="0"/>
              <a:pPr/>
              <a:t>11</a:t>
            </a:fld>
            <a:endParaRPr lang="en-US" dirty="0"/>
          </a:p>
        </p:txBody>
      </p:sp>
    </p:spTree>
    <p:extLst>
      <p:ext uri="{BB962C8B-B14F-4D97-AF65-F5344CB8AC3E}">
        <p14:creationId xmlns:p14="http://schemas.microsoft.com/office/powerpoint/2010/main" val="2640812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a:effectLst/>
              </a:rPr>
              <a:t>Decision-making style: </a:t>
            </a:r>
            <a:r>
              <a:rPr lang="en-US" u="none" dirty="0">
                <a:effectLst/>
              </a:rPr>
              <a:t>This is one that I find fascinating. Some people will rely on a lot of facts and data in order to make a decision and some will be much more comfortable using their “gut”. Neither approach is wrong but consider what the role will require, what your organizational culture expects, etc.</a:t>
            </a:r>
          </a:p>
          <a:p>
            <a:endParaRPr lang="en-US" u="none" dirty="0">
              <a:effectLst/>
            </a:endParaRPr>
          </a:p>
          <a:p>
            <a:r>
              <a:rPr lang="en-US" u="none" dirty="0">
                <a:effectLst/>
              </a:rPr>
              <a:t>During the pandemic we certainly saw a lot of times when we had to make decisions with less than perfect information. Some people will be more comfortable in that environment than others.</a:t>
            </a:r>
            <a:endParaRPr lang="en-US" u="sng" dirty="0"/>
          </a:p>
          <a:p>
            <a:endParaRPr lang="en-US" dirty="0"/>
          </a:p>
        </p:txBody>
      </p:sp>
      <p:sp>
        <p:nvSpPr>
          <p:cNvPr id="4" name="Slide Number Placeholder 3"/>
          <p:cNvSpPr>
            <a:spLocks noGrp="1"/>
          </p:cNvSpPr>
          <p:nvPr>
            <p:ph type="sldNum" sz="quarter" idx="10"/>
          </p:nvPr>
        </p:nvSpPr>
        <p:spPr/>
        <p:txBody>
          <a:bodyPr/>
          <a:lstStyle/>
          <a:p>
            <a:fld id="{A8DE2830-E57F-41FE-B0DA-A6A662A71819}" type="slidenum">
              <a:rPr lang="en-US" smtClean="0"/>
              <a:pPr/>
              <a:t>12</a:t>
            </a:fld>
            <a:endParaRPr lang="en-US" dirty="0"/>
          </a:p>
        </p:txBody>
      </p:sp>
    </p:spTree>
    <p:extLst>
      <p:ext uri="{BB962C8B-B14F-4D97-AF65-F5344CB8AC3E}">
        <p14:creationId xmlns:p14="http://schemas.microsoft.com/office/powerpoint/2010/main" val="941961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effectLst/>
              </a:rPr>
              <a:t>So, do a little exercise together…..considering 2 of those soft skills: Level of Focus and Appetite for Change</a:t>
            </a:r>
          </a:p>
          <a:p>
            <a:endParaRPr lang="en-US" dirty="0">
              <a:effectLst/>
            </a:endParaRPr>
          </a:p>
          <a:p>
            <a:r>
              <a:rPr lang="en-US" dirty="0">
                <a:effectLst/>
              </a:rPr>
              <a:t>If you have a paper and pen in front of you sketch out this four point graph. Big picture vs. details on the Y axis and consistency vs. variation on the x axis.</a:t>
            </a:r>
          </a:p>
          <a:p>
            <a:endParaRPr lang="en-US" dirty="0">
              <a:effectLst/>
            </a:endParaRPr>
          </a:p>
          <a:p>
            <a:r>
              <a:rPr lang="en-US" u="sng" dirty="0">
                <a:effectLst/>
              </a:rPr>
              <a:t>Now, consider your current team members and where they show up on these two spectrums. </a:t>
            </a:r>
            <a:r>
              <a:rPr lang="en-US" dirty="0">
                <a:effectLst/>
              </a:rPr>
              <a:t>Maybe you have an ED who is a big picture thinker and comfortable with a lot of variation – put a dot here for that person…..then maybe you have an operations person who is great with details and prefers a more consistent work environment. Take a minute to sketch in some or all of your current team……</a:t>
            </a:r>
          </a:p>
          <a:p>
            <a:endParaRPr lang="en-US" dirty="0">
              <a:effectLst/>
            </a:endParaRPr>
          </a:p>
          <a:p>
            <a:r>
              <a:rPr lang="en-US" u="sng" dirty="0">
                <a:effectLst/>
              </a:rPr>
              <a:t>Now think about the role you are hiring for</a:t>
            </a:r>
            <a:r>
              <a:rPr lang="en-US" dirty="0">
                <a:effectLst/>
              </a:rPr>
              <a:t>….will they be involved in big picture thinking e.g., program design, branding strategies, etc. ? Or will they be implementing programs on the ground and need more attention to detail? Don’t make any marks yet but decide where you are on the Y axis</a:t>
            </a:r>
          </a:p>
          <a:p>
            <a:endParaRPr lang="en-US" dirty="0">
              <a:effectLst/>
            </a:endParaRPr>
          </a:p>
          <a:p>
            <a:r>
              <a:rPr lang="en-US" dirty="0">
                <a:effectLst/>
              </a:rPr>
              <a:t>Okay, now still thinking about the new role…..will their days be pretty consistent, or will they have a lot of variety in their day? Slide back and forth on the x-axis</a:t>
            </a:r>
          </a:p>
          <a:p>
            <a:endParaRPr lang="en-US" dirty="0">
              <a:effectLst/>
            </a:endParaRPr>
          </a:p>
          <a:p>
            <a:r>
              <a:rPr lang="en-US" u="sng" dirty="0">
                <a:effectLst/>
              </a:rPr>
              <a:t>One you have this mapped out you can use it to:</a:t>
            </a:r>
          </a:p>
          <a:p>
            <a:pPr marL="171450" indent="-171450">
              <a:buFont typeface="Wingdings" pitchFamily="2" charset="2"/>
              <a:buChar char="§"/>
            </a:pPr>
            <a:r>
              <a:rPr lang="en-US" dirty="0">
                <a:effectLst/>
              </a:rPr>
              <a:t>Better understand your overall team…..where you have collective strength and where there might be gaps</a:t>
            </a:r>
          </a:p>
          <a:p>
            <a:pPr marL="171450" indent="-171450">
              <a:buFont typeface="Wingdings" pitchFamily="2" charset="2"/>
              <a:buChar char="§"/>
            </a:pPr>
            <a:r>
              <a:rPr lang="en-US" dirty="0">
                <a:effectLst/>
              </a:rPr>
              <a:t>Inform the types of questions you ask candidates during interviews to understand their soft sills and how well they will fit in the role and your organization</a:t>
            </a:r>
            <a:endParaRPr lang="en-US" dirty="0"/>
          </a:p>
          <a:p>
            <a:endParaRPr lang="en-US" dirty="0"/>
          </a:p>
        </p:txBody>
      </p:sp>
      <p:sp>
        <p:nvSpPr>
          <p:cNvPr id="4" name="Slide Number Placeholder 3"/>
          <p:cNvSpPr>
            <a:spLocks noGrp="1"/>
          </p:cNvSpPr>
          <p:nvPr>
            <p:ph type="sldNum" sz="quarter" idx="10"/>
          </p:nvPr>
        </p:nvSpPr>
        <p:spPr/>
        <p:txBody>
          <a:bodyPr/>
          <a:lstStyle/>
          <a:p>
            <a:fld id="{A8DE2830-E57F-41FE-B0DA-A6A662A71819}" type="slidenum">
              <a:rPr lang="en-US" smtClean="0"/>
              <a:pPr/>
              <a:t>13</a:t>
            </a:fld>
            <a:endParaRPr lang="en-US" dirty="0"/>
          </a:p>
        </p:txBody>
      </p:sp>
    </p:spTree>
    <p:extLst>
      <p:ext uri="{BB962C8B-B14F-4D97-AF65-F5344CB8AC3E}">
        <p14:creationId xmlns:p14="http://schemas.microsoft.com/office/powerpoint/2010/main" val="500359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effectLst/>
              </a:rPr>
              <a:t>One last thing I’ll add about defining a new role……as you decide what you are going to ask for in a position description – get some input from your board and staff.</a:t>
            </a:r>
          </a:p>
          <a:p>
            <a:endParaRPr lang="en-US" dirty="0">
              <a:effectLst/>
            </a:endParaRPr>
          </a:p>
          <a:p>
            <a:r>
              <a:rPr lang="en-US" u="sng" dirty="0">
                <a:effectLst/>
              </a:rPr>
              <a:t>I especially encourage this for two types of organizations:</a:t>
            </a:r>
          </a:p>
          <a:p>
            <a:pPr marL="171450" indent="-171450">
              <a:buFont typeface="Arial" panose="020B0604020202020204" pitchFamily="34" charset="0"/>
              <a:buChar char="•"/>
            </a:pPr>
            <a:r>
              <a:rPr lang="en-US" dirty="0">
                <a:effectLst/>
              </a:rPr>
              <a:t>Organizations that are small and/or  have a board more involved with day to day operations/programs AND</a:t>
            </a:r>
          </a:p>
          <a:p>
            <a:pPr marL="171450" indent="-171450">
              <a:buFont typeface="Arial" panose="020B0604020202020204" pitchFamily="34" charset="0"/>
              <a:buChar char="•"/>
            </a:pPr>
            <a:r>
              <a:rPr lang="en-US" dirty="0">
                <a:effectLst/>
              </a:rPr>
              <a:t>Organizations that are hiring because they are moving in a new strategic direction, taking on new programs, etc. - these are big changes and a good time to get broad input</a:t>
            </a:r>
          </a:p>
          <a:p>
            <a:pPr marL="171450" indent="-171450">
              <a:buFont typeface="Arial" panose="020B0604020202020204" pitchFamily="34" charset="0"/>
              <a:buChar char="•"/>
            </a:pPr>
            <a:endParaRPr lang="en-US" dirty="0">
              <a:effectLst/>
            </a:endParaRPr>
          </a:p>
          <a:p>
            <a:r>
              <a:rPr lang="en-US" dirty="0">
                <a:effectLst/>
              </a:rPr>
              <a:t>In other cases, it can be useful to get multiple perspectives but may not be a big engaging conversation. For example, when hiring because you are duplicating or subdividing existing roles. E.g., when an ED split out the development function and hires a DD or when a program grows and you now need two coordinators/managers</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A8DE2830-E57F-41FE-B0DA-A6A662A71819}" type="slidenum">
              <a:rPr lang="en-US" smtClean="0"/>
              <a:pPr/>
              <a:t>14</a:t>
            </a:fld>
            <a:endParaRPr lang="en-US" dirty="0"/>
          </a:p>
        </p:txBody>
      </p:sp>
    </p:spTree>
    <p:extLst>
      <p:ext uri="{BB962C8B-B14F-4D97-AF65-F5344CB8AC3E}">
        <p14:creationId xmlns:p14="http://schemas.microsoft.com/office/powerpoint/2010/main" val="768408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1" dirty="0">
                <a:effectLst/>
              </a:rPr>
              <a:t>Importance of position description:</a:t>
            </a:r>
          </a:p>
          <a:p>
            <a:pPr marL="628650" lvl="1" indent="-171450">
              <a:buFont typeface="Wingdings" pitchFamily="2" charset="2"/>
              <a:buChar char="§"/>
            </a:pPr>
            <a:r>
              <a:rPr lang="en-US" sz="2400" dirty="0">
                <a:effectLst/>
              </a:rPr>
              <a:t>it is an employee’s market right now - your position description has to really sell the role and NOT accidentally screen out good candidates</a:t>
            </a:r>
          </a:p>
          <a:p>
            <a:pPr marL="628650" lvl="1" indent="-171450">
              <a:buFont typeface="Wingdings" pitchFamily="2" charset="2"/>
              <a:buChar char="§"/>
            </a:pPr>
            <a:r>
              <a:rPr lang="en-US" sz="2400" dirty="0">
                <a:effectLst/>
              </a:rPr>
              <a:t>It is the conceptual foundation for your interview and hiring process and eventually job evaluation processes - it needs to be close to perfect</a:t>
            </a:r>
          </a:p>
          <a:p>
            <a:endParaRPr lang="en-US"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15</a:t>
            </a:fld>
            <a:endParaRPr lang="en-US" dirty="0"/>
          </a:p>
        </p:txBody>
      </p:sp>
    </p:spTree>
    <p:extLst>
      <p:ext uri="{BB962C8B-B14F-4D97-AF65-F5344CB8AC3E}">
        <p14:creationId xmlns:p14="http://schemas.microsoft.com/office/powerpoint/2010/main" val="2924751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2400" b="1" dirty="0">
                <a:effectLst/>
              </a:rPr>
              <a:t>The position description should include:</a:t>
            </a:r>
          </a:p>
          <a:p>
            <a:pPr marL="342900" indent="-342900">
              <a:buFont typeface="Arial" panose="020B0604020202020204" pitchFamily="34" charset="0"/>
              <a:buChar char="•"/>
            </a:pPr>
            <a:r>
              <a:rPr lang="en-US" sz="2400" b="0" dirty="0">
                <a:effectLst/>
              </a:rPr>
              <a:t>Job title and purpose – help candidates quickly determine what the role is</a:t>
            </a:r>
          </a:p>
          <a:p>
            <a:pPr marL="342900" indent="-342900">
              <a:buFont typeface="Arial" panose="020B0604020202020204" pitchFamily="34" charset="0"/>
              <a:buChar char="•"/>
            </a:pPr>
            <a:r>
              <a:rPr lang="en-US" sz="2400" b="0" dirty="0">
                <a:effectLst/>
              </a:rPr>
              <a:t>Organizational overview – help candidates understand who you are, what your do, and why your work is amazing</a:t>
            </a:r>
          </a:p>
          <a:p>
            <a:pPr marL="342900" indent="-342900">
              <a:buFont typeface="Arial" panose="020B0604020202020204" pitchFamily="34" charset="0"/>
              <a:buChar char="•"/>
            </a:pPr>
            <a:r>
              <a:rPr lang="en-US" sz="2400" b="0" dirty="0">
                <a:effectLst/>
              </a:rPr>
              <a:t>Duties and responsibilities – should be both concise but complete</a:t>
            </a:r>
          </a:p>
          <a:p>
            <a:pPr marL="342900" indent="-342900">
              <a:buFont typeface="Arial" panose="020B0604020202020204" pitchFamily="34" charset="0"/>
              <a:buChar char="•"/>
            </a:pPr>
            <a:r>
              <a:rPr lang="en-US" sz="2400" b="0" dirty="0">
                <a:effectLst/>
              </a:rPr>
              <a:t>Qualifications – Be disciplined about what is absolutely necessary versus “nice to have”</a:t>
            </a:r>
          </a:p>
          <a:p>
            <a:pPr marL="342900" indent="-342900">
              <a:buFont typeface="Arial" panose="020B0604020202020204" pitchFamily="34" charset="0"/>
              <a:buChar char="•"/>
            </a:pPr>
            <a:r>
              <a:rPr lang="en-US" sz="2400" b="0" dirty="0">
                <a:effectLst/>
              </a:rPr>
              <a:t>Work environment – Give them a picture of their day to day if they get the job</a:t>
            </a:r>
          </a:p>
        </p:txBody>
      </p:sp>
      <p:sp>
        <p:nvSpPr>
          <p:cNvPr id="4" name="Slide Number Placeholder 3"/>
          <p:cNvSpPr>
            <a:spLocks noGrp="1"/>
          </p:cNvSpPr>
          <p:nvPr>
            <p:ph type="sldNum" sz="quarter" idx="5"/>
          </p:nvPr>
        </p:nvSpPr>
        <p:spPr/>
        <p:txBody>
          <a:bodyPr/>
          <a:lstStyle/>
          <a:p>
            <a:fld id="{A8DE2830-E57F-41FE-B0DA-A6A662A71819}" type="slidenum">
              <a:rPr lang="en-US" smtClean="0"/>
              <a:pPr/>
              <a:t>16</a:t>
            </a:fld>
            <a:endParaRPr lang="en-US" dirty="0"/>
          </a:p>
        </p:txBody>
      </p:sp>
    </p:spTree>
    <p:extLst>
      <p:ext uri="{BB962C8B-B14F-4D97-AF65-F5344CB8AC3E}">
        <p14:creationId xmlns:p14="http://schemas.microsoft.com/office/powerpoint/2010/main" val="789690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1450" indent="-171450">
              <a:buFont typeface="Wingdings" pitchFamily="2" charset="2"/>
              <a:buChar char="§"/>
            </a:pPr>
            <a:r>
              <a:rPr lang="en-US" dirty="0">
                <a:effectLst/>
              </a:rPr>
              <a:t>Job Title – be clear and descriptive</a:t>
            </a:r>
          </a:p>
          <a:p>
            <a:pPr marL="628650" lvl="1" indent="-171450">
              <a:buFont typeface="Wingdings" pitchFamily="2" charset="2"/>
              <a:buChar char="§"/>
            </a:pPr>
            <a:r>
              <a:rPr lang="en-US" dirty="0">
                <a:effectLst/>
              </a:rPr>
              <a:t>Don’t be tempted to overdo the title of the position – the salary should match the title</a:t>
            </a:r>
          </a:p>
          <a:p>
            <a:pPr marL="628650" lvl="1" indent="-171450">
              <a:buFont typeface="Wingdings" pitchFamily="2" charset="2"/>
              <a:buChar char="§"/>
            </a:pPr>
            <a:r>
              <a:rPr lang="en-US" dirty="0">
                <a:effectLst/>
              </a:rPr>
              <a:t>Be careful getting too creative about the job title – candidates should clearly understand what the role is from reading the title e.g. Office Goddess was a role I was actually hired for…..</a:t>
            </a:r>
          </a:p>
          <a:p>
            <a:pPr marL="628650" lvl="1" indent="-171450">
              <a:buFont typeface="Wingdings" pitchFamily="2" charset="2"/>
              <a:buChar char="§"/>
            </a:pPr>
            <a:r>
              <a:rPr lang="en-US" dirty="0">
                <a:effectLst/>
              </a:rPr>
              <a:t>On the other side – avoid be too general – such as saying “staff” or “associate” that don’t give potential candidates much information about the level</a:t>
            </a:r>
          </a:p>
          <a:p>
            <a:pPr marL="628650" lvl="1" indent="-171450">
              <a:buFont typeface="Wingdings" pitchFamily="2" charset="2"/>
              <a:buChar char="§"/>
            </a:pPr>
            <a:endParaRPr lang="en-US" dirty="0">
              <a:effectLst/>
            </a:endParaRPr>
          </a:p>
          <a:p>
            <a:pPr marL="171450" lvl="0" indent="-171450">
              <a:buFont typeface="Wingdings" pitchFamily="2" charset="2"/>
              <a:buChar char="§"/>
            </a:pPr>
            <a:r>
              <a:rPr lang="en-US" dirty="0">
                <a:effectLst/>
              </a:rPr>
              <a:t>Job purpose</a:t>
            </a:r>
          </a:p>
          <a:p>
            <a:pPr marL="628650" lvl="1" indent="-171450">
              <a:buFont typeface="Wingdings" pitchFamily="2" charset="2"/>
              <a:buChar char="§"/>
            </a:pPr>
            <a:r>
              <a:rPr lang="en-US" dirty="0">
                <a:effectLst/>
              </a:rPr>
              <a:t>This can be a brief section – a sentence or two,  but it has some important elements</a:t>
            </a:r>
          </a:p>
          <a:p>
            <a:pPr marL="628650" lvl="1" indent="-171450">
              <a:buFont typeface="Wingdings" pitchFamily="2" charset="2"/>
              <a:buChar char="§"/>
            </a:pPr>
            <a:r>
              <a:rPr lang="en-US" dirty="0">
                <a:effectLst/>
              </a:rPr>
              <a:t>Place to </a:t>
            </a:r>
            <a:r>
              <a:rPr lang="en-US" u="sng" dirty="0">
                <a:effectLst/>
              </a:rPr>
              <a:t>be clear about permanence of the position </a:t>
            </a:r>
            <a:r>
              <a:rPr lang="en-US" dirty="0">
                <a:effectLst/>
              </a:rPr>
              <a:t>– be up front with people</a:t>
            </a:r>
          </a:p>
          <a:p>
            <a:pPr marL="1085850" lvl="2" indent="-171450">
              <a:buFont typeface="Wingdings" pitchFamily="2" charset="2"/>
              <a:buChar char="§"/>
            </a:pPr>
            <a:r>
              <a:rPr lang="en-US" dirty="0">
                <a:effectLst/>
              </a:rPr>
              <a:t>Is it temporary </a:t>
            </a:r>
            <a:r>
              <a:rPr lang="en-US" dirty="0" err="1">
                <a:effectLst/>
              </a:rPr>
              <a:t>ie</a:t>
            </a:r>
            <a:r>
              <a:rPr lang="en-US" dirty="0">
                <a:effectLst/>
              </a:rPr>
              <a:t>. tied to one grant with little change of renewal?</a:t>
            </a:r>
          </a:p>
          <a:p>
            <a:pPr marL="1085850" lvl="2" indent="-171450">
              <a:buFont typeface="Wingdings" pitchFamily="2" charset="2"/>
              <a:buChar char="§"/>
            </a:pPr>
            <a:r>
              <a:rPr lang="en-US" dirty="0">
                <a:effectLst/>
              </a:rPr>
              <a:t>Is it a contract position for a set period, are there chances of renewal?</a:t>
            </a:r>
          </a:p>
          <a:p>
            <a:pPr marL="1085850" lvl="2" indent="-171450">
              <a:buFont typeface="Wingdings" pitchFamily="2" charset="2"/>
              <a:buChar char="§"/>
            </a:pPr>
            <a:r>
              <a:rPr lang="en-US" b="1" dirty="0">
                <a:effectLst/>
              </a:rPr>
              <a:t>Note: </a:t>
            </a:r>
            <a:r>
              <a:rPr lang="en-US" dirty="0">
                <a:effectLst/>
              </a:rPr>
              <a:t>I think in this market job seekers are more open to flexible situations - contract to hire, contract with chance of renewal, temporary, etc. While some are seeking permanence others are comfortable keeping their options open. Be clear if you want someone to stay long-term. </a:t>
            </a:r>
          </a:p>
          <a:p>
            <a:pPr marL="628650" lvl="1" indent="-171450">
              <a:buFont typeface="Wingdings" pitchFamily="2" charset="2"/>
              <a:buChar char="§"/>
            </a:pPr>
            <a:r>
              <a:rPr lang="en-US" u="sng" dirty="0">
                <a:effectLst/>
              </a:rPr>
              <a:t>How does the job support the strategic objectives of the organization? </a:t>
            </a:r>
            <a:r>
              <a:rPr lang="en-US" dirty="0">
                <a:effectLst/>
              </a:rPr>
              <a:t>This should be 3-4 top line actions the role will perform – important for you to be clear how the position links to your strategic objectives and will help get candidates who are excited and qualified for those duties</a:t>
            </a:r>
          </a:p>
          <a:p>
            <a:pPr marL="171450" indent="-171450">
              <a:buFont typeface="Wingdings" pitchFamily="2" charset="2"/>
              <a:buChar char="§"/>
            </a:pPr>
            <a:endParaRPr lang="en-US" dirty="0">
              <a:effectLst/>
            </a:endParaRPr>
          </a:p>
          <a:p>
            <a:pPr marL="171450" indent="-171450">
              <a:buFont typeface="Wingdings" pitchFamily="2" charset="2"/>
              <a:buChar char="§"/>
            </a:pP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17</a:t>
            </a:fld>
            <a:endParaRPr lang="en-US" dirty="0"/>
          </a:p>
        </p:txBody>
      </p:sp>
    </p:spTree>
    <p:extLst>
      <p:ext uri="{BB962C8B-B14F-4D97-AF65-F5344CB8AC3E}">
        <p14:creationId xmlns:p14="http://schemas.microsoft.com/office/powerpoint/2010/main" val="3467916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marL="171450" lvl="0" indent="-171450">
              <a:buFont typeface="Wingdings" pitchFamily="2" charset="2"/>
              <a:buChar char="§"/>
            </a:pPr>
            <a:r>
              <a:rPr lang="en-US" dirty="0">
                <a:effectLst/>
              </a:rPr>
              <a:t>You have to sell your organization here - what is your mission, who are you helping, what has been your impact to date, what are your strategic objectives in the future, What does it feel like to work there – </a:t>
            </a:r>
          </a:p>
          <a:p>
            <a:pPr marL="171450" lvl="0" indent="-171450">
              <a:buFont typeface="Wingdings" pitchFamily="2" charset="2"/>
              <a:buChar char="§"/>
            </a:pPr>
            <a:r>
              <a:rPr lang="en-US" dirty="0">
                <a:effectLst/>
              </a:rPr>
              <a:t>You want this to come across as human not a template - don’t be afraid to talk about what inspires you, why you stay with this organization.</a:t>
            </a:r>
          </a:p>
          <a:p>
            <a:pPr marL="171450" lvl="0" indent="-171450">
              <a:buFont typeface="Wingdings" pitchFamily="2" charset="2"/>
              <a:buChar char="§"/>
            </a:pPr>
            <a:r>
              <a:rPr lang="en-US" dirty="0"/>
              <a:t>A good place to briefly reference your organization’s culture and values - even the management style of their direct supervision</a:t>
            </a:r>
          </a:p>
          <a:p>
            <a:endParaRPr lang="en-US"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18</a:t>
            </a:fld>
            <a:endParaRPr lang="en-US" dirty="0"/>
          </a:p>
        </p:txBody>
      </p:sp>
    </p:spTree>
    <p:extLst>
      <p:ext uri="{BB962C8B-B14F-4D97-AF65-F5344CB8AC3E}">
        <p14:creationId xmlns:p14="http://schemas.microsoft.com/office/powerpoint/2010/main" val="2447960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pPr marL="171450" lvl="0" indent="-171450">
              <a:buFont typeface="Wingdings" pitchFamily="2" charset="2"/>
              <a:buChar char="§"/>
            </a:pPr>
            <a:r>
              <a:rPr lang="en-US" b="0" dirty="0">
                <a:effectLst/>
              </a:rPr>
              <a:t>Here is an example of a well written concise overview – its 4 simple sentence but it hits most of the items on my list</a:t>
            </a:r>
          </a:p>
          <a:p>
            <a:pPr marL="628650" lvl="1" indent="-171450">
              <a:buFont typeface="Wingdings" pitchFamily="2" charset="2"/>
              <a:buChar char="§"/>
            </a:pPr>
            <a:r>
              <a:rPr lang="en-US" b="0" dirty="0">
                <a:effectLst/>
              </a:rPr>
              <a:t>Encapsulates some core values of the organization – those which it is prioritizing building</a:t>
            </a:r>
          </a:p>
          <a:p>
            <a:pPr marL="628650" lvl="1" indent="-171450">
              <a:buFont typeface="Wingdings" pitchFamily="2" charset="2"/>
              <a:buChar char="§"/>
            </a:pPr>
            <a:r>
              <a:rPr lang="en-US" b="0" dirty="0">
                <a:effectLst/>
              </a:rPr>
              <a:t>I also like that they included a link to learn more information right there – a strong candidate should be curious about your organization </a:t>
            </a:r>
          </a:p>
          <a:p>
            <a:pPr marL="628650" lvl="1" indent="-171450">
              <a:buFont typeface="Wingdings" pitchFamily="2" charset="2"/>
              <a:buChar char="§"/>
            </a:pPr>
            <a:endParaRPr lang="en-US" b="0" dirty="0">
              <a:effectLst/>
            </a:endParaRPr>
          </a:p>
        </p:txBody>
      </p:sp>
      <p:sp>
        <p:nvSpPr>
          <p:cNvPr id="4" name="Slide Number Placeholder 3"/>
          <p:cNvSpPr>
            <a:spLocks noGrp="1"/>
          </p:cNvSpPr>
          <p:nvPr>
            <p:ph type="sldNum" sz="quarter" idx="5"/>
          </p:nvPr>
        </p:nvSpPr>
        <p:spPr/>
        <p:txBody>
          <a:bodyPr/>
          <a:lstStyle/>
          <a:p>
            <a:fld id="{A8DE2830-E57F-41FE-B0DA-A6A662A71819}" type="slidenum">
              <a:rPr lang="en-US" smtClean="0"/>
              <a:pPr/>
              <a:t>19</a:t>
            </a:fld>
            <a:endParaRPr lang="en-US" dirty="0"/>
          </a:p>
        </p:txBody>
      </p:sp>
    </p:spTree>
    <p:extLst>
      <p:ext uri="{BB962C8B-B14F-4D97-AF65-F5344CB8AC3E}">
        <p14:creationId xmlns:p14="http://schemas.microsoft.com/office/powerpoint/2010/main" val="2046016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myself:</a:t>
            </a:r>
          </a:p>
          <a:p>
            <a:pPr marL="171450" indent="-171450">
              <a:buFont typeface="Arial" panose="020B0604020202020204" pitchFamily="34" charset="0"/>
              <a:buChar char="•"/>
            </a:pPr>
            <a:r>
              <a:rPr lang="en-US" dirty="0"/>
              <a:t>Principal consultant at Birch Consulting</a:t>
            </a:r>
          </a:p>
          <a:p>
            <a:pPr marL="171450" indent="-171450">
              <a:buFont typeface="Arial" panose="020B0604020202020204" pitchFamily="34" charset="0"/>
              <a:buChar char="•"/>
            </a:pPr>
            <a:r>
              <a:rPr lang="en-US" dirty="0"/>
              <a:t>12 years in nonprofit management consulting</a:t>
            </a:r>
          </a:p>
          <a:p>
            <a:pPr marL="171450" indent="-171450">
              <a:buFont typeface="Arial" panose="020B0604020202020204" pitchFamily="34" charset="0"/>
              <a:buChar char="•"/>
            </a:pPr>
            <a:r>
              <a:rPr lang="en-US" dirty="0"/>
              <a:t>Primarily work on organizational development, strategy and business planning and grant writing</a:t>
            </a:r>
          </a:p>
          <a:p>
            <a:pPr marL="171450" indent="-171450">
              <a:buFont typeface="Arial" panose="020B0604020202020204" pitchFamily="34" charset="0"/>
              <a:buChar char="•"/>
            </a:pPr>
            <a:r>
              <a:rPr lang="en-US" dirty="0"/>
              <a:t>Have a background in executive search at another firm Olive Grove in CA Bay Area</a:t>
            </a:r>
          </a:p>
        </p:txBody>
      </p:sp>
      <p:sp>
        <p:nvSpPr>
          <p:cNvPr id="4" name="Slide Number Placeholder 3"/>
          <p:cNvSpPr>
            <a:spLocks noGrp="1"/>
          </p:cNvSpPr>
          <p:nvPr>
            <p:ph type="sldNum" sz="quarter" idx="5"/>
          </p:nvPr>
        </p:nvSpPr>
        <p:spPr/>
        <p:txBody>
          <a:bodyPr/>
          <a:lstStyle/>
          <a:p>
            <a:fld id="{A8DE2830-E57F-41FE-B0DA-A6A662A71819}" type="slidenum">
              <a:rPr lang="en-US" smtClean="0"/>
              <a:pPr/>
              <a:t>2</a:t>
            </a:fld>
            <a:endParaRPr lang="en-US" dirty="0"/>
          </a:p>
        </p:txBody>
      </p:sp>
    </p:spTree>
    <p:extLst>
      <p:ext uri="{BB962C8B-B14F-4D97-AF65-F5344CB8AC3E}">
        <p14:creationId xmlns:p14="http://schemas.microsoft.com/office/powerpoint/2010/main" val="2813775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sng" dirty="0">
                <a:effectLst/>
              </a:rPr>
              <a:t>Bulleted lists here </a:t>
            </a:r>
            <a:r>
              <a:rPr lang="en-US" dirty="0">
                <a:effectLst/>
              </a:rPr>
              <a:t>– don’t make this section too dense to read – this is often the first thing a candidate will read even though its not first on the page – they want to know if it’s a job they can do and want to do</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effectLst/>
            </a:endParaRPr>
          </a:p>
          <a:p>
            <a:pPr marL="171450" indent="-171450">
              <a:buFont typeface="Arial" panose="020B0604020202020204" pitchFamily="34" charset="0"/>
              <a:buChar char="•"/>
            </a:pPr>
            <a:r>
              <a:rPr lang="en-US" u="sng" dirty="0">
                <a:effectLst/>
              </a:rPr>
              <a:t>Identify main tasks or categories </a:t>
            </a:r>
            <a:r>
              <a:rPr lang="en-US" dirty="0">
                <a:effectLst/>
              </a:rPr>
              <a:t>– don’t list every day to day task – but try not to leave out any unique types of work </a:t>
            </a:r>
          </a:p>
          <a:p>
            <a:pPr marL="171450" indent="-171450">
              <a:buFont typeface="Arial" panose="020B0604020202020204" pitchFamily="34" charset="0"/>
              <a:buChar char="•"/>
            </a:pPr>
            <a:endParaRPr lang="en-US" dirty="0">
              <a:effectLst/>
            </a:endParaRPr>
          </a:p>
          <a:p>
            <a:pPr marL="628650" lvl="1" indent="-171450">
              <a:buFont typeface="Arial" panose="020B0604020202020204" pitchFamily="34" charset="0"/>
              <a:buChar char="•"/>
            </a:pPr>
            <a:r>
              <a:rPr lang="en-US" b="1" dirty="0">
                <a:effectLst/>
              </a:rPr>
              <a:t>Interactive – ask for a position title someone is hiring for – use for example </a:t>
            </a:r>
            <a:r>
              <a:rPr lang="en-US" dirty="0">
                <a:effectLst/>
              </a:rPr>
              <a:t>– e.g., if you expect the person to contribute to other parts of the organization outside their “department” –e.g., contributing to social media, contributing content to volunteer trainings, etc.,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ffectLst/>
              </a:rPr>
              <a:t>You can have categories of duties e.g., management and then a few bullets under each</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effectLst/>
            </a:endParaRPr>
          </a:p>
          <a:p>
            <a:pPr marL="171450" indent="-171450">
              <a:buFont typeface="Arial" panose="020B0604020202020204" pitchFamily="34" charset="0"/>
              <a:buChar char="•"/>
            </a:pPr>
            <a:r>
              <a:rPr lang="en-US" u="sng" dirty="0">
                <a:effectLst/>
              </a:rPr>
              <a:t>Organize by frequency </a:t>
            </a:r>
            <a:r>
              <a:rPr lang="en-US" dirty="0">
                <a:effectLst/>
              </a:rPr>
              <a:t>– how often do they do the task – some job descriptions will show what percentage of time is devoted to each type of task e.g., 25% management of staff, 25% communication with donors, etc.</a:t>
            </a:r>
          </a:p>
          <a:p>
            <a:endParaRPr lang="en-US"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20</a:t>
            </a:fld>
            <a:endParaRPr lang="en-US" dirty="0"/>
          </a:p>
        </p:txBody>
      </p:sp>
    </p:spTree>
    <p:extLst>
      <p:ext uri="{BB962C8B-B14F-4D97-AF65-F5344CB8AC3E}">
        <p14:creationId xmlns:p14="http://schemas.microsoft.com/office/powerpoint/2010/main" val="159004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effectLst/>
              </a:rPr>
              <a:t>Opening</a:t>
            </a:r>
            <a:r>
              <a:rPr lang="en-US" dirty="0">
                <a:effectLst/>
              </a:rPr>
              <a:t> note on slide: </a:t>
            </a:r>
            <a:r>
              <a:rPr lang="en-US" dirty="0"/>
              <a:t>Force yourself to settle on 3-5 </a:t>
            </a:r>
            <a:r>
              <a:rPr lang="en-US" u="sng" dirty="0"/>
              <a:t>must haves </a:t>
            </a:r>
            <a:r>
              <a:rPr lang="en-US" dirty="0"/>
              <a:t>and then a second list of </a:t>
            </a:r>
            <a:r>
              <a:rPr lang="en-US" u="sng" dirty="0"/>
              <a:t>nice to haves </a:t>
            </a:r>
            <a:r>
              <a:rPr lang="en-US" dirty="0"/>
              <a:t>– put the must haves under the heading </a:t>
            </a:r>
            <a:r>
              <a:rPr lang="en-US" u="sng" dirty="0"/>
              <a:t>required qualifications </a:t>
            </a:r>
            <a:r>
              <a:rPr lang="en-US" u="none" dirty="0"/>
              <a:t>and put the nice to haves in a separate section</a:t>
            </a:r>
            <a:r>
              <a:rPr lang="en-US" dirty="0"/>
              <a:t>. Must haves can be education, skills, even things not in the qualifications list like location, etc.</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effectLs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effectLst/>
              </a:rPr>
              <a:t>Animation 1:</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ffectLst/>
              </a:rPr>
              <a:t>Often broken out into two lists: </a:t>
            </a:r>
            <a:r>
              <a:rPr lang="en-US" u="sng" dirty="0">
                <a:effectLst/>
              </a:rPr>
              <a:t>education/experience </a:t>
            </a:r>
            <a:r>
              <a:rPr lang="en-US" dirty="0">
                <a:effectLst/>
              </a:rPr>
              <a:t>and </a:t>
            </a:r>
            <a:r>
              <a:rPr lang="en-US" u="sng" dirty="0">
                <a:effectLst/>
              </a:rPr>
              <a:t>knowledge/skills and abilities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effectLst/>
              </a:rPr>
              <a:t>Again – bulleted lists are your friend here – force yourself to boil each idea down to a bullet point – if you can’t do that, then you are probably not clear enough on what you are looking for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effectLs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sng" dirty="0">
                <a:effectLst/>
              </a:rPr>
              <a:t>Education and experience </a:t>
            </a:r>
            <a:r>
              <a:rPr lang="en-US" dirty="0">
                <a:effectLst/>
              </a:rPr>
              <a:t>ask about a persons’ track record in relevant educational program, similar position or relevant lived experience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effectLs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sng" dirty="0">
                <a:effectLst/>
              </a:rPr>
              <a:t>Knowledge, skills and abilities </a:t>
            </a:r>
            <a:r>
              <a:rPr lang="en-US" dirty="0">
                <a:effectLst/>
              </a:rPr>
              <a:t>ask about more granular qualifications necessary for the job – includes both hard and soft skills</a:t>
            </a:r>
            <a:endParaRPr lang="en-US"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21</a:t>
            </a:fld>
            <a:endParaRPr lang="en-US" dirty="0"/>
          </a:p>
        </p:txBody>
      </p:sp>
    </p:spTree>
    <p:extLst>
      <p:ext uri="{BB962C8B-B14F-4D97-AF65-F5344CB8AC3E}">
        <p14:creationId xmlns:p14="http://schemas.microsoft.com/office/powerpoint/2010/main" val="1737748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Opening: </a:t>
            </a:r>
            <a:r>
              <a:rPr lang="en-US" b="0" dirty="0"/>
              <a:t>S</a:t>
            </a:r>
            <a:r>
              <a:rPr lang="en-US" dirty="0"/>
              <a:t>o, what should be included in “required qualifications” vs. “nice to have”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Resist the urge to put everything and the kitchen sink in this section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Include any licensure or certifications that are must haves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Consider lived experience and be explicit about that if you are willing to accept in lieu of education - be as clear as possible about what you consider relevant lived experience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Interactive: </a:t>
            </a:r>
            <a:r>
              <a:rPr lang="en-US" b="0" dirty="0"/>
              <a:t>Is anyone hiring for a role where you will consider lived experience in lieu of on the job experience? Can you share with us what kinds of experience you would consider relevant to the position?</a:t>
            </a:r>
            <a:endParaRPr lang="en-US" b="1"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Years of experience often shows up on this list. A note about years of experience</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 range can be helpful</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Be aware of asking for years of experience </a:t>
            </a:r>
            <a:r>
              <a:rPr lang="en-US" u="sng" dirty="0"/>
              <a:t>in a certain job title or level</a:t>
            </a:r>
            <a:r>
              <a:rPr lang="en-US" dirty="0"/>
              <a:t> - this can screen out people who may spent years working their way up in junior roles but doesn’t have 3 years at exactly the level you are hiring for - maybe they have 8 years as an assistant, junior, and then coordinator and are totally ready for the next step into management</a:t>
            </a:r>
          </a:p>
        </p:txBody>
      </p:sp>
      <p:sp>
        <p:nvSpPr>
          <p:cNvPr id="4" name="Slide Number Placeholder 3"/>
          <p:cNvSpPr>
            <a:spLocks noGrp="1"/>
          </p:cNvSpPr>
          <p:nvPr>
            <p:ph type="sldNum" sz="quarter" idx="5"/>
          </p:nvPr>
        </p:nvSpPr>
        <p:spPr/>
        <p:txBody>
          <a:bodyPr/>
          <a:lstStyle/>
          <a:p>
            <a:fld id="{A8DE2830-E57F-41FE-B0DA-A6A662A71819}" type="slidenum">
              <a:rPr lang="en-US" smtClean="0"/>
              <a:pPr/>
              <a:t>22</a:t>
            </a:fld>
            <a:endParaRPr lang="en-US" dirty="0"/>
          </a:p>
        </p:txBody>
      </p:sp>
    </p:spTree>
    <p:extLst>
      <p:ext uri="{BB962C8B-B14F-4D97-AF65-F5344CB8AC3E}">
        <p14:creationId xmlns:p14="http://schemas.microsoft.com/office/powerpoint/2010/main" val="2519996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Opening: </a:t>
            </a:r>
            <a:r>
              <a:rPr lang="en-US" b="0" dirty="0"/>
              <a:t>Let’s continue to look at “required qualifications” but now consider </a:t>
            </a:r>
            <a:r>
              <a:rPr lang="en-US" b="0" u="sng" dirty="0"/>
              <a:t>Knowledge/skills and abilities </a:t>
            </a:r>
            <a:r>
              <a:rPr lang="en-US" b="0" dirty="0"/>
              <a:t>lets you drill down further into the hard skills as well as ask about soft skills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Note: </a:t>
            </a:r>
            <a:r>
              <a:rPr lang="en-US" b="0" dirty="0"/>
              <a:t>You still want to be judicious and stick to what is on your must-have list here – even for soft skills – the “nice to have” qualifications can be listed in a separate section</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Language requirements – particularly if you serve non-English speakers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Be clear about what </a:t>
            </a:r>
            <a:r>
              <a:rPr lang="en-US" u="sng" dirty="0"/>
              <a:t>level of knowledge </a:t>
            </a:r>
            <a:r>
              <a:rPr lang="en-US" dirty="0"/>
              <a:t>- from a working knowledge to comprehensive knowledge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Also, a place to ask about the candidates commitment to your core values – again try to keep it to must haves </a:t>
            </a: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is where you would add information about the must have soft skills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Someone who is comfortable working in a highly variable environment – a place where new things come up often – you need to switch gears pretty seamlessly – etc.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Someone who is very good at keeping details together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Note: </a:t>
            </a:r>
            <a:r>
              <a:rPr lang="en-US" b="0" dirty="0"/>
              <a:t>You’ll want to have interview questions that link back to each of these required qualifications – we’ll talk more about that in the next section</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Other qualifications that are not must haves can be listed but should be in a separate section so candidates can easily see what your priorities are</a:t>
            </a:r>
          </a:p>
        </p:txBody>
      </p:sp>
      <p:sp>
        <p:nvSpPr>
          <p:cNvPr id="4" name="Slide Number Placeholder 3"/>
          <p:cNvSpPr>
            <a:spLocks noGrp="1"/>
          </p:cNvSpPr>
          <p:nvPr>
            <p:ph type="sldNum" sz="quarter" idx="5"/>
          </p:nvPr>
        </p:nvSpPr>
        <p:spPr/>
        <p:txBody>
          <a:bodyPr/>
          <a:lstStyle/>
          <a:p>
            <a:fld id="{A8DE2830-E57F-41FE-B0DA-A6A662A71819}" type="slidenum">
              <a:rPr lang="en-US" smtClean="0"/>
              <a:pPr/>
              <a:t>23</a:t>
            </a:fld>
            <a:endParaRPr lang="en-US" dirty="0"/>
          </a:p>
        </p:txBody>
      </p:sp>
    </p:spTree>
    <p:extLst>
      <p:ext uri="{BB962C8B-B14F-4D97-AF65-F5344CB8AC3E}">
        <p14:creationId xmlns:p14="http://schemas.microsoft.com/office/powerpoint/2010/main" val="2961364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Opener: </a:t>
            </a:r>
            <a:r>
              <a:rPr lang="en-US" b="0" dirty="0"/>
              <a:t>People have a lot to plan around and appreciate as much information about the position as you can share – in this section you typically share: </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Location </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Remote, in -office, some version of hybrid</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Travel </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The amount of </a:t>
            </a:r>
            <a:r>
              <a:rPr lang="en-US" dirty="0"/>
              <a:t>travel, if any, expected - driving locally or regionally – how often?</a:t>
            </a:r>
            <a:endParaRPr lang="en-US" b="0" dirty="0"/>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Physical requirements</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Consider what accommodations you can realistically make for candidates who may require assistance to perform physical requirements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Note: </a:t>
            </a:r>
            <a:r>
              <a:rPr lang="en-US" b="0" dirty="0"/>
              <a:t>In general try to consider what accommodations your organization can make for candidates in all these categories – do this before the interviews so you are clear when asked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0" dirty="0"/>
              <a:t>Last but not least - </a:t>
            </a:r>
            <a:r>
              <a:rPr lang="en-US" b="1" dirty="0"/>
              <a:t>Compensation</a:t>
            </a:r>
            <a:r>
              <a:rPr lang="en-US" b="0" dirty="0"/>
              <a:t> – </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Include at least a range here to help candidates screen themselves</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You should have a sense of what your budget can afford for this new role – but if you need some guidance</a:t>
            </a:r>
            <a:endParaRPr lang="en-US" b="1" dirty="0"/>
          </a:p>
          <a:p>
            <a:pPr marL="171450" indent="-171450">
              <a:buFont typeface="Wingdings" pitchFamily="2" charset="2"/>
              <a:buChar char="§"/>
            </a:pPr>
            <a:r>
              <a:rPr lang="en-US" dirty="0">
                <a:effectLst/>
              </a:rPr>
              <a:t>State surveys are a good source – </a:t>
            </a:r>
          </a:p>
          <a:p>
            <a:pPr marL="628650" lvl="1" indent="-171450">
              <a:buFont typeface="Wingdings" pitchFamily="2" charset="2"/>
              <a:buChar char="§"/>
            </a:pPr>
            <a:r>
              <a:rPr lang="en-US" dirty="0">
                <a:effectLst/>
              </a:rPr>
              <a:t>NAO has a 2021 report that you can purchase for between $50 and $150 depending on your membership</a:t>
            </a:r>
          </a:p>
          <a:p>
            <a:pPr marL="628650" lvl="1" indent="-171450">
              <a:buFont typeface="Wingdings" pitchFamily="2" charset="2"/>
              <a:buChar char="§"/>
            </a:pPr>
            <a:r>
              <a:rPr lang="en-US" dirty="0">
                <a:effectLst/>
              </a:rPr>
              <a:t>National resources such as pay scale - also charge a fee for information</a:t>
            </a:r>
          </a:p>
          <a:p>
            <a:pPr marL="628650" lvl="1" indent="-171450">
              <a:buFont typeface="Wingdings" pitchFamily="2" charset="2"/>
              <a:buChar char="§"/>
            </a:pPr>
            <a:r>
              <a:rPr lang="en-US" dirty="0">
                <a:effectLst/>
              </a:rPr>
              <a:t>You can also do a quick search of similar roles in your area (make sure it is in your area or a similar geography)</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24</a:t>
            </a:fld>
            <a:endParaRPr lang="en-US" dirty="0"/>
          </a:p>
        </p:txBody>
      </p:sp>
    </p:spTree>
    <p:extLst>
      <p:ext uri="{BB962C8B-B14F-4D97-AF65-F5344CB8AC3E}">
        <p14:creationId xmlns:p14="http://schemas.microsoft.com/office/powerpoint/2010/main" val="4182806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FontTx/>
              <a:buNone/>
            </a:pPr>
            <a:r>
              <a:rPr lang="en-US" b="0" dirty="0"/>
              <a:t>We covered the basics – before we go on to talk about recruiting, interviewing and hiring process - I want to pause and ask what other questions have come up for you as you develop, or think about developing, a new position description?</a:t>
            </a:r>
          </a:p>
          <a:p>
            <a:pPr marL="0" indent="0">
              <a:buFontTx/>
              <a:buNone/>
            </a:pPr>
            <a:endParaRPr lang="en-US" b="1" dirty="0"/>
          </a:p>
          <a:p>
            <a:pPr marL="0" indent="0">
              <a:buFontTx/>
              <a:buNone/>
            </a:pPr>
            <a:r>
              <a:rPr lang="en-US" b="1" dirty="0"/>
              <a:t>Prompt: </a:t>
            </a:r>
            <a:r>
              <a:rPr lang="en-US" b="0" dirty="0"/>
              <a:t>Some things that have come up before include</a:t>
            </a:r>
          </a:p>
          <a:p>
            <a:pPr marL="171450" indent="-171450">
              <a:buFont typeface="Wingdings" pitchFamily="2" charset="2"/>
              <a:buChar char="§"/>
            </a:pPr>
            <a:r>
              <a:rPr lang="en-US" b="0" u="sng" dirty="0"/>
              <a:t>Exempt versus non-exempt </a:t>
            </a:r>
            <a:r>
              <a:rPr lang="en-US" b="0" u="none" dirty="0"/>
              <a:t>– I am NOT an employment lawyer and this can get fairly technical and is different from state to state – some general guidance:</a:t>
            </a:r>
          </a:p>
          <a:p>
            <a:pPr marL="628650" lvl="1" indent="-171450">
              <a:buFont typeface="Wingdings" pitchFamily="2" charset="2"/>
              <a:buChar char="§"/>
            </a:pPr>
            <a:r>
              <a:rPr lang="en-US" b="0" dirty="0"/>
              <a:t>State laws require you to pay minimum wage and over-time to all employees not considered exempt</a:t>
            </a:r>
          </a:p>
          <a:p>
            <a:pPr marL="628650" lvl="1" indent="-171450">
              <a:buFont typeface="Wingdings" pitchFamily="2" charset="2"/>
              <a:buChar char="§"/>
            </a:pPr>
            <a:r>
              <a:rPr lang="en-US" b="0" dirty="0"/>
              <a:t>There are two typical exemption categories: executive and administrative</a:t>
            </a:r>
          </a:p>
          <a:p>
            <a:pPr marL="628650" lvl="1" indent="-171450">
              <a:buFont typeface="Wingdings" pitchFamily="2" charset="2"/>
              <a:buChar char="§"/>
            </a:pPr>
            <a:r>
              <a:rPr lang="en-US" b="0" dirty="0"/>
              <a:t>Executive: requires that the person be in a position to manage the organization or at least a significant department (e.g., development, programs, etc.)</a:t>
            </a:r>
          </a:p>
          <a:p>
            <a:pPr marL="628650" lvl="1" indent="-171450">
              <a:buFont typeface="Wingdings" pitchFamily="2" charset="2"/>
              <a:buChar char="§"/>
            </a:pPr>
            <a:r>
              <a:rPr lang="en-US" b="0" dirty="0"/>
              <a:t>Administrative: includes a floor for the minimum wage paid (in CA it is 2x minimum wage); requires primary responsibilities to be administrative in nature; and – most importantly – requires that the role exercise independent judgement and discretion on significant matters e.g., changing policies; significant financial or operations matters; contract negotiations; strategy and objectives; etc.</a:t>
            </a:r>
          </a:p>
          <a:p>
            <a:pPr marL="171450" indent="-171450">
              <a:buFont typeface="Wingdings" pitchFamily="2" charset="2"/>
              <a:buChar char="§"/>
            </a:pPr>
            <a:r>
              <a:rPr lang="en-US" b="0" u="sng" dirty="0"/>
              <a:t>Unethical/potentially illegal topics </a:t>
            </a:r>
            <a:r>
              <a:rPr lang="en-US" b="0" dirty="0"/>
              <a:t>- again not an employment lawyer BUT there are some basic tips that I can share about avoiding unethical questions – technically nothing is illegal but certain questions an open you up to a legal issue if a candidate pursues it - these include questions about:</a:t>
            </a:r>
          </a:p>
          <a:p>
            <a:pPr marL="628650" lvl="1" indent="-171450">
              <a:buFont typeface="Wingdings" pitchFamily="2" charset="2"/>
              <a:buChar char="§"/>
            </a:pPr>
            <a:r>
              <a:rPr lang="en-US" b="0" dirty="0"/>
              <a:t>Age</a:t>
            </a:r>
          </a:p>
          <a:p>
            <a:pPr marL="628650" lvl="1" indent="-171450">
              <a:buFont typeface="Wingdings" pitchFamily="2" charset="2"/>
              <a:buChar char="§"/>
            </a:pPr>
            <a:r>
              <a:rPr lang="en-US" b="0" dirty="0"/>
              <a:t>Citizenship/ country of origin</a:t>
            </a:r>
          </a:p>
          <a:p>
            <a:pPr marL="628650" lvl="1" indent="-171450">
              <a:buFont typeface="Wingdings" pitchFamily="2" charset="2"/>
              <a:buChar char="§"/>
            </a:pPr>
            <a:r>
              <a:rPr lang="en-US" b="0" dirty="0"/>
              <a:t>Criminal record</a:t>
            </a:r>
          </a:p>
          <a:p>
            <a:pPr marL="628650" lvl="1" indent="-171450">
              <a:buFont typeface="Wingdings" pitchFamily="2" charset="2"/>
              <a:buChar char="§"/>
            </a:pPr>
            <a:r>
              <a:rPr lang="en-US" b="0" dirty="0"/>
              <a:t>Family or marital status/children</a:t>
            </a:r>
          </a:p>
          <a:p>
            <a:pPr marL="628650" lvl="1" indent="-171450">
              <a:buFont typeface="Wingdings" pitchFamily="2" charset="2"/>
              <a:buChar char="§"/>
            </a:pPr>
            <a:r>
              <a:rPr lang="en-US" b="0" dirty="0"/>
              <a:t>Military service</a:t>
            </a:r>
          </a:p>
          <a:p>
            <a:pPr marL="628650" lvl="1" indent="-171450">
              <a:buFont typeface="Wingdings" pitchFamily="2" charset="2"/>
              <a:buChar char="§"/>
            </a:pPr>
            <a:r>
              <a:rPr lang="en-US" b="0" dirty="0"/>
              <a:t>Race, religion </a:t>
            </a:r>
          </a:p>
          <a:p>
            <a:pPr marL="628650" lvl="1" indent="-171450">
              <a:buFont typeface="Wingdings" pitchFamily="2" charset="2"/>
              <a:buChar char="§"/>
            </a:pPr>
            <a:r>
              <a:rPr lang="en-US" b="0" dirty="0"/>
              <a:t>Residence</a:t>
            </a:r>
          </a:p>
          <a:p>
            <a:pPr marL="171450" lvl="0" indent="-171450">
              <a:buFont typeface="Wingdings" pitchFamily="2" charset="2"/>
              <a:buChar char="§"/>
            </a:pPr>
            <a:r>
              <a:rPr lang="en-US" b="0" dirty="0"/>
              <a:t>You may have questions about these topics because you may think they could effect the person’s ability to do the job - the best way to avoid appearing biased be very clear about the job requirement in the position description – then ask candidates if they </a:t>
            </a:r>
            <a:r>
              <a:rPr lang="en-US" b="0" u="sng" dirty="0"/>
              <a:t>can meet the required duties </a:t>
            </a:r>
            <a:r>
              <a:rPr lang="en-US" b="0" dirty="0"/>
              <a:t>(rather than can you work on Sundays or do you go to church? Do you have childcare if we need you to work in the evenings?) – also </a:t>
            </a:r>
            <a:r>
              <a:rPr lang="en-US" b="0" u="sng" dirty="0"/>
              <a:t>ask all the candidates the same questions </a:t>
            </a:r>
            <a:r>
              <a:rPr lang="en-US" b="0" dirty="0"/>
              <a:t>– be very careful going off script in an interview where a different line of questioning can be interpreted as discrimination. </a:t>
            </a:r>
          </a:p>
          <a:p>
            <a:pPr marL="628650" lvl="1" indent="-171450">
              <a:buFont typeface="Wingdings" pitchFamily="2" charset="2"/>
              <a:buChar char="§"/>
            </a:pPr>
            <a:endParaRPr lang="en-US" b="0" dirty="0"/>
          </a:p>
          <a:p>
            <a:pPr marL="171450" indent="-171450">
              <a:buFont typeface="Wingdings" pitchFamily="2" charset="2"/>
              <a:buChar char="§"/>
            </a:pPr>
            <a:endParaRPr lang="en-US" b="0" dirty="0"/>
          </a:p>
          <a:p>
            <a:pPr marL="0" indent="0">
              <a:buFontTx/>
              <a:buNone/>
            </a:pPr>
            <a:r>
              <a:rPr lang="en-US" b="0" dirty="0"/>
              <a:t>There will be a couple of worksheets on both those topics included with the slides</a:t>
            </a:r>
          </a:p>
          <a:p>
            <a:pPr marL="171450" indent="-171450">
              <a:buFont typeface="Wingdings" pitchFamily="2" charset="2"/>
              <a:buChar char="§"/>
            </a:pP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25</a:t>
            </a:fld>
            <a:endParaRPr lang="en-US" dirty="0"/>
          </a:p>
        </p:txBody>
      </p:sp>
    </p:spTree>
    <p:extLst>
      <p:ext uri="{BB962C8B-B14F-4D97-AF65-F5344CB8AC3E}">
        <p14:creationId xmlns:p14="http://schemas.microsoft.com/office/powerpoint/2010/main" val="27911119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Wingdings" pitchFamily="2" charset="2"/>
              <a:buChar char="§"/>
            </a:pPr>
            <a:r>
              <a:rPr lang="en-US" b="1" dirty="0"/>
              <a:t>Phew! Got the position description developed, are we done yet?</a:t>
            </a:r>
          </a:p>
        </p:txBody>
      </p:sp>
      <p:sp>
        <p:nvSpPr>
          <p:cNvPr id="4" name="Slide Number Placeholder 3"/>
          <p:cNvSpPr>
            <a:spLocks noGrp="1"/>
          </p:cNvSpPr>
          <p:nvPr>
            <p:ph type="sldNum" sz="quarter" idx="5"/>
          </p:nvPr>
        </p:nvSpPr>
        <p:spPr/>
        <p:txBody>
          <a:bodyPr/>
          <a:lstStyle/>
          <a:p>
            <a:fld id="{A8DE2830-E57F-41FE-B0DA-A6A662A71819}" type="slidenum">
              <a:rPr lang="en-US" smtClean="0"/>
              <a:pPr/>
              <a:t>26</a:t>
            </a:fld>
            <a:endParaRPr lang="en-US" dirty="0"/>
          </a:p>
        </p:txBody>
      </p:sp>
    </p:spTree>
    <p:extLst>
      <p:ext uri="{BB962C8B-B14F-4D97-AF65-F5344CB8AC3E}">
        <p14:creationId xmlns:p14="http://schemas.microsoft.com/office/powerpoint/2010/main" val="42151168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Opener: </a:t>
            </a:r>
            <a:r>
              <a:rPr lang="en-US" b="0" dirty="0"/>
              <a:t>Right now it is an employees market – and it will be important to think about how to stand out among other opportunities candidates are considering – here are some tips for doing that – as I am talking – think about your own organization – what attributes does it have that you think might win over candidates in a competitive market? Please share some ideas in the </a:t>
            </a:r>
            <a:r>
              <a:rPr lang="en-US" b="0" dirty="0" err="1"/>
              <a:t>chatbox</a:t>
            </a:r>
            <a:r>
              <a:rPr lang="en-US" b="0" dirty="0"/>
              <a:t> as we go…</a:t>
            </a:r>
          </a:p>
          <a:p>
            <a:pPr marL="171450" indent="-171450">
              <a:buFont typeface="Wingdings" pitchFamily="2" charset="2"/>
              <a:buChar char="§"/>
            </a:pPr>
            <a:r>
              <a:rPr lang="en-US" dirty="0">
                <a:effectLst/>
              </a:rPr>
              <a:t>Compensation is just part of the package - </a:t>
            </a:r>
            <a:r>
              <a:rPr lang="en-US" u="sng" dirty="0">
                <a:effectLst/>
              </a:rPr>
              <a:t>people love the benefits </a:t>
            </a:r>
            <a:r>
              <a:rPr lang="en-US" dirty="0">
                <a:effectLst/>
              </a:rPr>
              <a:t>- get creative about what you can offer: </a:t>
            </a:r>
          </a:p>
          <a:p>
            <a:pPr marL="628650" lvl="1" indent="-171450">
              <a:buFont typeface="Wingdings" pitchFamily="2" charset="2"/>
              <a:buChar char="§"/>
            </a:pPr>
            <a:r>
              <a:rPr lang="en-US" dirty="0">
                <a:effectLst/>
              </a:rPr>
              <a:t>Generous vacations, sick leave, and paid holidays are not as common in the nonprofit world - also floating holidays to give people flexibility in when they take time off - accommodates people who don’t celebrate mainstream American holidays or just anyone who needs to schedule some unexpected leave</a:t>
            </a:r>
          </a:p>
          <a:p>
            <a:pPr marL="628650" lvl="1" indent="-171450">
              <a:buFont typeface="Wingdings" pitchFamily="2" charset="2"/>
              <a:buChar char="§"/>
            </a:pPr>
            <a:r>
              <a:rPr lang="en-US" dirty="0">
                <a:effectLst/>
              </a:rPr>
              <a:t>HSA - because most of our day to day health expenses aren’t covered by insurance or require big deductibles</a:t>
            </a:r>
          </a:p>
          <a:p>
            <a:pPr marL="171450" lvl="0" indent="-171450">
              <a:buFont typeface="Wingdings" pitchFamily="2" charset="2"/>
              <a:buChar char="§"/>
            </a:pPr>
            <a:r>
              <a:rPr lang="en-US" u="sng" dirty="0">
                <a:effectLst/>
              </a:rPr>
              <a:t>Flexibility of work environment </a:t>
            </a:r>
          </a:p>
          <a:p>
            <a:pPr marL="628650" lvl="1" indent="-171450">
              <a:buFont typeface="Wingdings" pitchFamily="2" charset="2"/>
              <a:buChar char="§"/>
            </a:pPr>
            <a:r>
              <a:rPr lang="en-US" dirty="0">
                <a:effectLst/>
              </a:rPr>
              <a:t>Since </a:t>
            </a:r>
            <a:r>
              <a:rPr lang="en-US" dirty="0" err="1">
                <a:effectLst/>
              </a:rPr>
              <a:t>covid</a:t>
            </a:r>
            <a:r>
              <a:rPr lang="en-US" dirty="0">
                <a:effectLst/>
              </a:rPr>
              <a:t> most of us got used to, and like some ability to work from home when and where feasible</a:t>
            </a:r>
          </a:p>
          <a:p>
            <a:pPr marL="628650" lvl="1" indent="-171450">
              <a:buFont typeface="Wingdings" pitchFamily="2" charset="2"/>
              <a:buChar char="§"/>
            </a:pPr>
            <a:r>
              <a:rPr lang="en-US" dirty="0">
                <a:effectLst/>
              </a:rPr>
              <a:t>Flexibility of schedule - most of us are managing more than this job! Kids, aging parents, partners, health, life…..the era of the 9-5 office is over and employees are demanding a little more autonomy in how their work day is set up - unless you are hiring for a front desk/face the public role try to build in some flexibility</a:t>
            </a:r>
          </a:p>
          <a:p>
            <a:pPr marL="171450" lvl="0" indent="-171450">
              <a:buFont typeface="Wingdings" pitchFamily="2" charset="2"/>
              <a:buChar char="§"/>
            </a:pPr>
            <a:r>
              <a:rPr lang="en-US" u="sng" dirty="0">
                <a:effectLst/>
              </a:rPr>
              <a:t>Opportunities for training and advancement</a:t>
            </a:r>
            <a:r>
              <a:rPr lang="en-US" dirty="0">
                <a:effectLst/>
              </a:rPr>
              <a:t>, growing into a bigger career in the field? How are you willing to support employees?</a:t>
            </a:r>
          </a:p>
          <a:p>
            <a:pPr marL="628650" lvl="1" indent="-171450">
              <a:buFont typeface="Wingdings" pitchFamily="2" charset="2"/>
              <a:buChar char="§"/>
            </a:pPr>
            <a:r>
              <a:rPr lang="en-US" dirty="0">
                <a:effectLst/>
              </a:rPr>
              <a:t>Small training stipend, time off for training/learning opportunities, clear structure for performance-based raises, promotions, </a:t>
            </a:r>
            <a:r>
              <a:rPr lang="en-US" dirty="0" err="1">
                <a:effectLst/>
              </a:rPr>
              <a:t>ormal</a:t>
            </a:r>
            <a:r>
              <a:rPr lang="en-US" dirty="0">
                <a:effectLst/>
              </a:rPr>
              <a:t> training or coaching opportunities</a:t>
            </a:r>
          </a:p>
          <a:p>
            <a:pPr marL="171450" indent="-171450">
              <a:buFont typeface="Wingdings" pitchFamily="2" charset="2"/>
              <a:buChar char="§"/>
            </a:pPr>
            <a:r>
              <a:rPr lang="en-US" u="sng" dirty="0">
                <a:effectLst/>
              </a:rPr>
              <a:t>Organizational culture - win them over!</a:t>
            </a:r>
          </a:p>
          <a:p>
            <a:pPr lvl="1"/>
            <a:r>
              <a:rPr lang="en-US" dirty="0">
                <a:effectLst/>
              </a:rPr>
              <a:t>Get creative: dogs in the office, regular fun team activities/events, holiday celebrations, nap room/yoga room, mid-day walking group,</a:t>
            </a:r>
          </a:p>
          <a:p>
            <a:pPr lvl="1"/>
            <a:endParaRPr lang="en-US" b="1" dirty="0">
              <a:effectLst/>
            </a:endParaRPr>
          </a:p>
          <a:p>
            <a:pPr marL="171450" lvl="0" indent="-171450">
              <a:buFont typeface="Wingdings" pitchFamily="2" charset="2"/>
              <a:buChar char="§"/>
            </a:pPr>
            <a:r>
              <a:rPr lang="en-US" b="1" dirty="0">
                <a:effectLst/>
              </a:rPr>
              <a:t>2 minute Interactive:</a:t>
            </a:r>
            <a:r>
              <a:rPr lang="en-US" dirty="0"/>
              <a:t> </a:t>
            </a:r>
          </a:p>
          <a:p>
            <a:pPr marL="628650" lvl="1" indent="-171450">
              <a:buFont typeface="Wingdings" pitchFamily="2" charset="2"/>
              <a:buChar char="§"/>
            </a:pPr>
            <a:r>
              <a:rPr lang="en-US" dirty="0"/>
              <a:t>Does your organization have some attributes that you think might win over candidates? What are they?</a:t>
            </a:r>
          </a:p>
          <a:p>
            <a:pPr marL="628650" lvl="1" indent="-171450">
              <a:buFont typeface="Wingdings" pitchFamily="2" charset="2"/>
              <a:buChar char="§"/>
            </a:pPr>
            <a:r>
              <a:rPr lang="en-US" dirty="0"/>
              <a:t>What do you love about your organizational culture that you want prospective candidates to know about? </a:t>
            </a: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effectLst/>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27</a:t>
            </a:fld>
            <a:endParaRPr lang="en-US" dirty="0"/>
          </a:p>
        </p:txBody>
      </p:sp>
    </p:spTree>
    <p:extLst>
      <p:ext uri="{BB962C8B-B14F-4D97-AF65-F5344CB8AC3E}">
        <p14:creationId xmlns:p14="http://schemas.microsoft.com/office/powerpoint/2010/main" val="35495817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Opener: </a:t>
            </a:r>
            <a:r>
              <a:rPr lang="en-US" b="0" dirty="0"/>
              <a:t>The size of your candidate pool ultimately comes down to how many people see the position description – writing the position description is really just the opening step – lets talk about a few avenues to get your position description out there:</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u="sng" dirty="0"/>
              <a:t>Your network!</a:t>
            </a:r>
            <a:r>
              <a:rPr lang="en-US" b="0" dirty="0"/>
              <a:t> – The first place to go is your network – email blast the description out and ask everyone you know to share it with their network – you can even create a short introductory email message people can forward with a link for more information – make it easy for them to hit “forward”</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u="sng" dirty="0"/>
              <a:t>Your social media</a:t>
            </a:r>
            <a:r>
              <a:rPr lang="en-US" b="0" dirty="0"/>
              <a:t> – Utilize </a:t>
            </a:r>
            <a:r>
              <a:rPr lang="en-US" b="0" dirty="0" err="1"/>
              <a:t>facebook</a:t>
            </a:r>
            <a:r>
              <a:rPr lang="en-US" b="0" dirty="0"/>
              <a:t>, </a:t>
            </a:r>
            <a:r>
              <a:rPr lang="en-US" b="0" dirty="0" err="1"/>
              <a:t>linkedin</a:t>
            </a:r>
            <a:r>
              <a:rPr lang="en-US" b="0" dirty="0"/>
              <a:t>, twitter, wherever people are following you - this will pick up many people who know of you but are not subscribed to any email list – this also makes the posting very easy to share – make sure there is a concise but strong introduction and a working link to the full posting – make it easy to share</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Online job sites – Most require a fee but have the upside of getting your posting in front of a wider audience across the state (or beyond).  Some good ones are:</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Nonprofit Association of Oregon</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Idealist</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err="1"/>
              <a:t>Macslist</a:t>
            </a:r>
            <a:endParaRPr lang="en-US" b="0" dirty="0"/>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err="1"/>
              <a:t>Foundationlist</a:t>
            </a:r>
            <a:endParaRPr lang="en-US" b="0" dirty="0"/>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I’ve included a link to 25 job posting sites focused on the nonprofit sector – in the resources slide at the end</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Finally, and this option will only be available once in awhile – connect with organizations helping place candidates – educational institutions offering job fairs, re-entry programs working with people coming out of the criminal justice system – other agencies working with people to retrain or train up for a new career. </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endParaRPr lang="en-US" b="0" dirty="0"/>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1" dirty="0"/>
              <a:t>90 second Interactive: </a:t>
            </a:r>
            <a:r>
              <a:rPr lang="en-US" b="0" dirty="0"/>
              <a:t>What are the most effective ways you’ve connected with employees so far? What do you think you might try in the future/for the next hire? </a:t>
            </a:r>
            <a:endParaRPr lang="en-US" b="1" dirty="0"/>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28</a:t>
            </a:fld>
            <a:endParaRPr lang="en-US" dirty="0"/>
          </a:p>
        </p:txBody>
      </p:sp>
    </p:spTree>
    <p:extLst>
      <p:ext uri="{BB962C8B-B14F-4D97-AF65-F5344CB8AC3E}">
        <p14:creationId xmlns:p14="http://schemas.microsoft.com/office/powerpoint/2010/main" val="28263982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Opening: </a:t>
            </a:r>
            <a:r>
              <a:rPr lang="en-US" b="0" dirty="0"/>
              <a:t>That is a great segue into the next topic: </a:t>
            </a:r>
            <a:r>
              <a:rPr lang="en-US" b="0" u="sng" dirty="0"/>
              <a:t>how to build a diverse pool of candidates</a:t>
            </a:r>
            <a:r>
              <a:rPr lang="en-US" b="0" u="none" dirty="0"/>
              <a:t> – here are some thoughts on where to start:</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u="none" dirty="0"/>
              <a:t>Talk about your organization’s </a:t>
            </a:r>
            <a:r>
              <a:rPr lang="en-US" b="0" u="sng" dirty="0"/>
              <a:t>commitment to diversity </a:t>
            </a:r>
            <a:r>
              <a:rPr lang="en-US" b="0" u="none" dirty="0"/>
              <a:t>– what is your stance? Have you spent time with board and staff on this topic – do you have policies or statements that encapsulate your attitude and commitment to action? Share this! People want to work in a place that share their values</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dirty="0"/>
              <a:t>Consider </a:t>
            </a:r>
            <a:r>
              <a:rPr lang="en-US" u="sng" dirty="0"/>
              <a:t>non-traditional arrangements </a:t>
            </a:r>
            <a:r>
              <a:rPr lang="en-US" dirty="0"/>
              <a:t>like part-time or job shares, flexible schedules, remote working, etc. to make the position more appealing to working parents or other people who have caregiving responsibilities –</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1" dirty="0"/>
              <a:t>Note: </a:t>
            </a:r>
            <a:r>
              <a:rPr lang="en-US" dirty="0"/>
              <a:t>parents with children under age 18 make up about 40% of the US labor market – and this is only a segment of people with caregiving responsibilities -  we have all heard the stories about impact of the pandemic on employment – specifically caregivers exiting the job market as they get stretched too thin between work and caregiving roles….I think this only magnifies a theme that has been in place for decades - the 40+ </a:t>
            </a:r>
            <a:r>
              <a:rPr lang="en-US" dirty="0" err="1"/>
              <a:t>hr</a:t>
            </a:r>
            <a:r>
              <a:rPr lang="en-US" dirty="0"/>
              <a:t>/week job is not compatible with caregiving</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dirty="0"/>
              <a:t>Be thoughtful about how you can be </a:t>
            </a:r>
            <a:r>
              <a:rPr lang="en-US" u="sng" dirty="0"/>
              <a:t>inclusive to people with different physical abilities or neurodivergence </a:t>
            </a:r>
            <a:r>
              <a:rPr lang="en-US" dirty="0"/>
              <a:t>- what accommodations can you reasonably offer people to help them perform the job? E.g., requiring a valid drivers license or certain physical requirements may eliminate some candidates </a:t>
            </a:r>
            <a:r>
              <a:rPr lang="en-US" dirty="0" err="1"/>
              <a:t>uneccesarily</a:t>
            </a:r>
            <a:r>
              <a:rPr lang="en-US" dirty="0"/>
              <a:t> if you can put some accommodations in place</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dirty="0"/>
              <a:t>Intentionally post </a:t>
            </a:r>
            <a:r>
              <a:rPr lang="en-US" u="sng" dirty="0"/>
              <a:t>job on sites that appeal to a diverse workforce</a:t>
            </a:r>
            <a:r>
              <a:rPr lang="en-US" u="none" dirty="0"/>
              <a:t> – the availability of specialized job boards may vary in local job markets but I’ve included a short list of online sites that are used nationally</a:t>
            </a: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29</a:t>
            </a:fld>
            <a:endParaRPr lang="en-US" dirty="0"/>
          </a:p>
        </p:txBody>
      </p:sp>
    </p:spTree>
    <p:extLst>
      <p:ext uri="{BB962C8B-B14F-4D97-AF65-F5344CB8AC3E}">
        <p14:creationId xmlns:p14="http://schemas.microsoft.com/office/powerpoint/2010/main" val="926370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DE2830-E57F-41FE-B0DA-A6A662A71819}" type="slidenum">
              <a:rPr lang="en-US" smtClean="0"/>
              <a:pPr/>
              <a:t>3</a:t>
            </a:fld>
            <a:endParaRPr lang="en-US" dirty="0"/>
          </a:p>
        </p:txBody>
      </p:sp>
    </p:spTree>
    <p:extLst>
      <p:ext uri="{BB962C8B-B14F-4D97-AF65-F5344CB8AC3E}">
        <p14:creationId xmlns:p14="http://schemas.microsoft.com/office/powerpoint/2010/main" val="34832362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Opener: </a:t>
            </a:r>
            <a:r>
              <a:rPr lang="en-US" b="0" dirty="0"/>
              <a:t>There are also a few things you don’t want to do:</a:t>
            </a:r>
            <a:endParaRPr lang="en-US" b="1" dirty="0"/>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u="sng" dirty="0"/>
              <a:t>Avoid jargon </a:t>
            </a:r>
            <a:r>
              <a:rPr lang="en-US" dirty="0"/>
              <a:t>that only insiders understand e.g., acronyms or slang that not everyone will understand – lots of industries have their own language and even organizations short-hand programs and processes in a way no one else can decipher – if in doubt have an outsider read the position description</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0" dirty="0"/>
              <a:t>Avoid </a:t>
            </a:r>
            <a:r>
              <a:rPr lang="en-US" b="0" u="sng" dirty="0"/>
              <a:t>unintentionally biased language </a:t>
            </a:r>
            <a:r>
              <a:rPr lang="en-US" b="0" dirty="0"/>
              <a:t>– for example:</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dirty="0"/>
              <a:t>Gendered language: “he” instead of “they” or titles such as businessman instead of business person</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dirty="0"/>
              <a:t>“native English speaker” – when the requirement is that the person be a “fluent English speaker”</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dirty="0"/>
              <a:t>Age-based bias such as “youthful”, “mature”, etc.  </a:t>
            </a:r>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dirty="0"/>
              <a:t>Even terms like  “professional appearance” can be unhelpful </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r>
              <a:rPr lang="en-US" b="1" dirty="0"/>
              <a:t>Note: </a:t>
            </a:r>
            <a:r>
              <a:rPr lang="en-US" b="0" dirty="0"/>
              <a:t>there is a lot more information about this topic of unintentionally biased language – and there are sites like </a:t>
            </a:r>
            <a:r>
              <a:rPr lang="en-US" b="0" dirty="0" err="1"/>
              <a:t>Textio</a:t>
            </a:r>
            <a:r>
              <a:rPr lang="en-US" b="0" dirty="0"/>
              <a:t> that you can use to analyze content like position descriptions and suggest better word choices</a:t>
            </a:r>
          </a:p>
          <a:p>
            <a:pPr marL="171450" indent="-171450">
              <a:buFont typeface="Wingdings" pitchFamily="2" charset="2"/>
              <a:buChar char="§"/>
            </a:pPr>
            <a:r>
              <a:rPr lang="en-US" dirty="0">
                <a:effectLst/>
              </a:rPr>
              <a:t>Be </a:t>
            </a:r>
            <a:r>
              <a:rPr lang="en-US" u="sng" dirty="0">
                <a:effectLst/>
              </a:rPr>
              <a:t>careful with must have qualifications </a:t>
            </a:r>
            <a:r>
              <a:rPr lang="en-US" dirty="0">
                <a:effectLst/>
              </a:rPr>
              <a:t>- Hewlett Packard study showed that men apply when they meet just 60% of the listed qualifications while women tend to only apply when they meet 100%</a:t>
            </a:r>
          </a:p>
          <a:p>
            <a:pPr marL="628650" lvl="1" indent="-171450">
              <a:buFont typeface="Wingdings" pitchFamily="2" charset="2"/>
              <a:buChar char="§"/>
            </a:pPr>
            <a:r>
              <a:rPr lang="en-US" dirty="0">
                <a:effectLst/>
              </a:rPr>
              <a:t>Be disciplined about focusing on essential skills, experience</a:t>
            </a:r>
          </a:p>
          <a:p>
            <a:pPr marL="628650" lvl="1" indent="-171450">
              <a:buFont typeface="Wingdings" pitchFamily="2" charset="2"/>
              <a:buChar char="§"/>
            </a:pPr>
            <a:r>
              <a:rPr lang="en-US" dirty="0">
                <a:effectLst/>
              </a:rPr>
              <a:t>Be clear on the must haves versus the nice to haves – put them in separate sections with separate headings</a:t>
            </a:r>
          </a:p>
          <a:p>
            <a:pPr marL="628650" lvl="1" indent="-171450">
              <a:buFont typeface="Wingdings" pitchFamily="2" charset="2"/>
              <a:buChar char="§"/>
            </a:pPr>
            <a:r>
              <a:rPr lang="en-US" dirty="0">
                <a:effectLst/>
              </a:rPr>
              <a:t>Carefully consider where transferable knowledge/experience is acceptable and be willing to train people on specific things like software programs, etc. </a:t>
            </a:r>
          </a:p>
          <a:p>
            <a:pPr marL="628650" lvl="1" indent="-171450">
              <a:buFont typeface="Wingdings" pitchFamily="2" charset="2"/>
              <a:buChar char="§"/>
            </a:pPr>
            <a:r>
              <a:rPr lang="en-US" dirty="0">
                <a:effectLst/>
              </a:rPr>
              <a:t>Consider the value of lived experience versus education/formal training – do this before you start recruiting candidates – should be part of writing position description</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endParaRPr lang="en-US" b="0" dirty="0"/>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30</a:t>
            </a:fld>
            <a:endParaRPr lang="en-US" dirty="0"/>
          </a:p>
        </p:txBody>
      </p:sp>
    </p:spTree>
    <p:extLst>
      <p:ext uri="{BB962C8B-B14F-4D97-AF65-F5344CB8AC3E}">
        <p14:creationId xmlns:p14="http://schemas.microsoft.com/office/powerpoint/2010/main" val="7247562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effectLst/>
              </a:rPr>
              <a:t>Note: </a:t>
            </a:r>
            <a:r>
              <a:rPr lang="en-US" dirty="0">
                <a:effectLst/>
              </a:rPr>
              <a:t>I do this first sort based mostly on resumes versus </a:t>
            </a:r>
            <a:r>
              <a:rPr lang="en-US" dirty="0" err="1">
                <a:effectLst/>
              </a:rPr>
              <a:t>coverletters</a:t>
            </a:r>
            <a:r>
              <a:rPr lang="en-US" dirty="0">
                <a:effectLst/>
              </a:rPr>
              <a:t> - if your must haves are clear and quantifiable in the position description, such as 5 years experience in XYZ position, or 2 years lived experience in XYZ situation - then the right candidates should be able to summarize that experience concisely in their resume - its harder to analyze a stack of </a:t>
            </a:r>
            <a:r>
              <a:rPr lang="en-US" dirty="0" err="1">
                <a:effectLst/>
              </a:rPr>
              <a:t>coverletters</a:t>
            </a:r>
            <a:r>
              <a:rPr lang="en-US" dirty="0">
                <a:effectLst/>
              </a:rPr>
              <a:t>, each with their own style, than to review bulleted lists of qualifications. </a:t>
            </a:r>
          </a:p>
          <a:p>
            <a:endParaRPr lang="en-US" dirty="0">
              <a:effectLst/>
            </a:endParaRPr>
          </a:p>
          <a:p>
            <a:r>
              <a:rPr lang="en-US" dirty="0">
                <a:effectLst/>
              </a:rPr>
              <a:t>Note: often review the </a:t>
            </a:r>
            <a:r>
              <a:rPr lang="en-US" dirty="0" err="1">
                <a:effectLst/>
              </a:rPr>
              <a:t>coverletters</a:t>
            </a:r>
            <a:r>
              <a:rPr lang="en-US" dirty="0">
                <a:effectLst/>
              </a:rPr>
              <a:t> after my initial sort and see if there is anything that adds or detracts from my initial analysis - for example someone from might move up into the top priority pile The </a:t>
            </a:r>
            <a:r>
              <a:rPr lang="en-US" dirty="0" err="1">
                <a:effectLst/>
              </a:rPr>
              <a:t>coverletter</a:t>
            </a:r>
            <a:r>
              <a:rPr lang="en-US" dirty="0">
                <a:effectLst/>
              </a:rPr>
              <a:t> comes in very useful when you are trying to discern a more qualitative metric such as working style- or if you are on the fence about someone based on their resume </a:t>
            </a:r>
          </a:p>
          <a:p>
            <a:pPr marL="171450" marR="0" lvl="0" indent="-171450" algn="l" defTabSz="457200" rtl="0" eaLnBrk="1" fontAlgn="auto" latinLnBrk="0" hangingPunct="1">
              <a:lnSpc>
                <a:spcPct val="100000"/>
              </a:lnSpc>
              <a:spcBef>
                <a:spcPts val="0"/>
              </a:spcBef>
              <a:spcAft>
                <a:spcPts val="0"/>
              </a:spcAft>
              <a:buClrTx/>
              <a:buSzTx/>
              <a:buFont typeface="Wingdings" pitchFamily="2" charset="2"/>
              <a:buChar char="§"/>
              <a:tabLst/>
              <a:defRPr/>
            </a:pPr>
            <a:endParaRPr lang="en-US" b="0" dirty="0"/>
          </a:p>
          <a:p>
            <a:pPr marL="628650" marR="0" lvl="1" indent="-171450" algn="l" defTabSz="457200" rtl="0" eaLnBrk="1" fontAlgn="auto" latinLnBrk="0" hangingPunct="1">
              <a:lnSpc>
                <a:spcPct val="100000"/>
              </a:lnSpc>
              <a:spcBef>
                <a:spcPts val="0"/>
              </a:spcBef>
              <a:spcAft>
                <a:spcPts val="0"/>
              </a:spcAft>
              <a:buClrTx/>
              <a:buSzTx/>
              <a:buFont typeface="Wingdings" pitchFamily="2" charset="2"/>
              <a:buChar char="§"/>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31</a:t>
            </a:fld>
            <a:endParaRPr lang="en-US" dirty="0"/>
          </a:p>
        </p:txBody>
      </p:sp>
    </p:spTree>
    <p:extLst>
      <p:ext uri="{BB962C8B-B14F-4D97-AF65-F5344CB8AC3E}">
        <p14:creationId xmlns:p14="http://schemas.microsoft.com/office/powerpoint/2010/main" val="16756036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b="1" dirty="0"/>
              <a:t>Opener: </a:t>
            </a:r>
            <a:r>
              <a:rPr lang="en-US" b="0" dirty="0"/>
              <a:t>One question I have gotten in the past is “how many interviews” – that always depends a little bit on your candidate pool – but I’d say a good parameters is </a:t>
            </a:r>
            <a:r>
              <a:rPr lang="en-US" dirty="0"/>
              <a:t>no fewer than 3 no more than 5 maybe 6 candidates - do the heavy lifting of sorting candidates based on their application materials up front because interviewing is time consuming for you and the candidates</a:t>
            </a: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32</a:t>
            </a:fld>
            <a:endParaRPr lang="en-US" dirty="0"/>
          </a:p>
        </p:txBody>
      </p:sp>
    </p:spTree>
    <p:extLst>
      <p:ext uri="{BB962C8B-B14F-4D97-AF65-F5344CB8AC3E}">
        <p14:creationId xmlns:p14="http://schemas.microsoft.com/office/powerpoint/2010/main" val="21071869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Opener: </a:t>
            </a:r>
            <a:r>
              <a:rPr lang="en-US" b="0" dirty="0"/>
              <a:t>When we think about interviewing candidates, its often tempting to jump straight to figuring out the questions – I encourage you to take a beat and think about the process itself so it goes smoothly for you, your staff/board and the candidates – </a:t>
            </a:r>
            <a:r>
              <a:rPr lang="en-US" dirty="0"/>
              <a:t>plan for it early in the hiring process (start when you are developing the position description) and ask the following questions</a:t>
            </a:r>
            <a:r>
              <a:rPr lang="en-US" b="0" dirty="0"/>
              <a:t>:</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p>
          <a:p>
            <a:r>
              <a:rPr lang="en-US" u="sng" dirty="0">
                <a:effectLst/>
              </a:rPr>
              <a:t>How many rounds of interviews will be do?</a:t>
            </a:r>
          </a:p>
          <a:p>
            <a:pPr lvl="1"/>
            <a:r>
              <a:rPr lang="en-US" dirty="0">
                <a:effectLst/>
              </a:rPr>
              <a:t>Note: I recommend only 1 round unless you are hiring someone at a Director or Executive level - maybe if you have a very powerful manager position it would be appropriate to do two rounds</a:t>
            </a:r>
          </a:p>
          <a:p>
            <a:r>
              <a:rPr lang="en-US" u="sng" dirty="0">
                <a:effectLst/>
              </a:rPr>
              <a:t>Who will be involved in interviewing?</a:t>
            </a:r>
          </a:p>
          <a:p>
            <a:pPr lvl="1"/>
            <a:r>
              <a:rPr lang="en-US" dirty="0">
                <a:effectLst/>
              </a:rPr>
              <a:t>It should be the same people for all candidates - so consider availability</a:t>
            </a:r>
          </a:p>
          <a:p>
            <a:r>
              <a:rPr lang="en-US" u="sng" dirty="0">
                <a:effectLst/>
              </a:rPr>
              <a:t>What will their role be?</a:t>
            </a:r>
          </a:p>
          <a:p>
            <a:pPr lvl="1"/>
            <a:r>
              <a:rPr lang="en-US" dirty="0">
                <a:effectLst/>
              </a:rPr>
              <a:t>Are they selling the organization - answering candidate questions, etc. Are they asking questions of the candidates (if so divide up the interview questions in advance so there isn’t repetition or confusion); Are they involved in decision making? If so in what capacity (will they vote, advise a single person, etc.)</a:t>
            </a:r>
          </a:p>
          <a:p>
            <a:r>
              <a:rPr lang="en-US" u="sng" dirty="0">
                <a:effectLst/>
              </a:rPr>
              <a:t>What will the interview consist of?</a:t>
            </a:r>
          </a:p>
          <a:p>
            <a:pPr lvl="1"/>
            <a:r>
              <a:rPr lang="en-US" dirty="0">
                <a:effectLst/>
              </a:rPr>
              <a:t>This is about more than the questions you ask. Consider:</a:t>
            </a:r>
          </a:p>
          <a:p>
            <a:pPr lvl="2"/>
            <a:r>
              <a:rPr lang="en-US" dirty="0">
                <a:effectLst/>
              </a:rPr>
              <a:t>Will interview together as a committee or have separate sessions with different groups?</a:t>
            </a:r>
          </a:p>
          <a:p>
            <a:pPr lvl="2"/>
            <a:r>
              <a:rPr lang="en-US" dirty="0">
                <a:effectLst/>
              </a:rPr>
              <a:t>How will you introduce the organization to the candidates - will they have a chance to meet other staff, to observe programming, etc. Give Rahab’s example of candidates participating as volunteers for an hour or two.</a:t>
            </a:r>
          </a:p>
          <a:p>
            <a:r>
              <a:rPr lang="en-US" u="sng" dirty="0">
                <a:effectLst/>
              </a:rPr>
              <a:t>Who will be responsible for communicating with the candidates and with the organization (other staff and board)</a:t>
            </a:r>
            <a:r>
              <a:rPr lang="en-US" dirty="0">
                <a:effectLst/>
              </a:rPr>
              <a:t> - nothing can make a search process more painful than bungled communication. </a:t>
            </a:r>
          </a:p>
          <a:p>
            <a:r>
              <a:rPr lang="en-US" b="1" dirty="0">
                <a:effectLst/>
              </a:rPr>
              <a:t>Note: </a:t>
            </a:r>
            <a:r>
              <a:rPr lang="en-US" b="0" dirty="0">
                <a:effectLst/>
              </a:rPr>
              <a:t>I encourage you to </a:t>
            </a:r>
            <a:r>
              <a:rPr lang="en-US" dirty="0">
                <a:effectLst/>
              </a:rPr>
              <a:t>take time to communicate professionally with all the candidates – even those who were not chosen – they may be a great fit for positions in the future, or maybe become a supporter of your organization in other ways! A good search process should build your friend network</a:t>
            </a:r>
          </a:p>
        </p:txBody>
      </p:sp>
      <p:sp>
        <p:nvSpPr>
          <p:cNvPr id="4" name="Slide Number Placeholder 3"/>
          <p:cNvSpPr>
            <a:spLocks noGrp="1"/>
          </p:cNvSpPr>
          <p:nvPr>
            <p:ph type="sldNum" sz="quarter" idx="5"/>
          </p:nvPr>
        </p:nvSpPr>
        <p:spPr/>
        <p:txBody>
          <a:bodyPr/>
          <a:lstStyle/>
          <a:p>
            <a:fld id="{A8DE2830-E57F-41FE-B0DA-A6A662A71819}" type="slidenum">
              <a:rPr lang="en-US" smtClean="0"/>
              <a:pPr/>
              <a:t>33</a:t>
            </a:fld>
            <a:endParaRPr lang="en-US" dirty="0"/>
          </a:p>
        </p:txBody>
      </p:sp>
    </p:spTree>
    <p:extLst>
      <p:ext uri="{BB962C8B-B14F-4D97-AF65-F5344CB8AC3E}">
        <p14:creationId xmlns:p14="http://schemas.microsoft.com/office/powerpoint/2010/main" val="4972949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effectLst/>
              </a:rPr>
              <a:t>Opener: </a:t>
            </a:r>
            <a:r>
              <a:rPr lang="en-US" b="0" dirty="0">
                <a:effectLst/>
              </a:rPr>
              <a:t>There are many online list of suggested interview questions you can use as a base – do take some time and customize these templates – discarding irrelevant questions and adding details that fit your organization and needs</a:t>
            </a:r>
          </a:p>
          <a:p>
            <a:endParaRPr lang="en-US" b="0" dirty="0">
              <a:effectLst/>
            </a:endParaRPr>
          </a:p>
          <a:p>
            <a:pPr marL="171450" indent="-171450">
              <a:buFont typeface="Wingdings" pitchFamily="2" charset="2"/>
              <a:buChar char="§"/>
            </a:pPr>
            <a:r>
              <a:rPr lang="en-US" b="0" u="sng" dirty="0">
                <a:effectLst/>
              </a:rPr>
              <a:t>Each questions should link directly with a must have or nice to have qualification</a:t>
            </a:r>
            <a:r>
              <a:rPr lang="en-US" b="0" u="none" dirty="0">
                <a:effectLst/>
              </a:rPr>
              <a:t> from the position description</a:t>
            </a:r>
          </a:p>
          <a:p>
            <a:pPr marL="171450" indent="-171450">
              <a:buFont typeface="Wingdings" pitchFamily="2" charset="2"/>
              <a:buChar char="§"/>
            </a:pPr>
            <a:r>
              <a:rPr lang="en-US" b="0" u="none" dirty="0">
                <a:effectLst/>
              </a:rPr>
              <a:t>There are </a:t>
            </a:r>
            <a:r>
              <a:rPr lang="en-US" b="0" u="sng" dirty="0">
                <a:effectLst/>
              </a:rPr>
              <a:t>questions that open your organization up to the risk of legal action </a:t>
            </a:r>
            <a:r>
              <a:rPr lang="en-US" b="0" u="none" dirty="0">
                <a:effectLst/>
              </a:rPr>
              <a:t>if candidates perceives that they are being discriminated against – these include questions about age, gender, race/ethnicity, family status, etc. – I’ve included a 2-pager with the downloadable slides that walks you through what questions to steer clear of and some ways to ask delicate questions more appropriately</a:t>
            </a:r>
          </a:p>
          <a:p>
            <a:pPr marL="171450" indent="-171450">
              <a:buFont typeface="Wingdings" pitchFamily="2" charset="2"/>
              <a:buChar char="§"/>
            </a:pPr>
            <a:r>
              <a:rPr lang="en-US" b="0" u="sng" dirty="0">
                <a:effectLst/>
              </a:rPr>
              <a:t>Unintentional bias </a:t>
            </a:r>
            <a:r>
              <a:rPr lang="en-US" b="0" u="none" dirty="0">
                <a:effectLst/>
              </a:rPr>
              <a:t>– was not something I thought about until a friend of mine who manages HR for a large nonprofit talked about their hiring practices – she pointed out that it is inevitable as humans for us to sort people into categories and take a liking to those most “like us” – the interview process, she pointed out is one place that can happen – say you casually ask about what college the candidate went to, or what their favorite basketball team is – not because you need to know for the interview but because you are making chit chat - </a:t>
            </a:r>
            <a:endParaRPr lang="en-US" b="0" u="sng" dirty="0">
              <a:effectLst/>
            </a:endParaRPr>
          </a:p>
          <a:p>
            <a:pPr marL="171450" indent="-171450">
              <a:buFont typeface="Wingdings" pitchFamily="2" charset="2"/>
              <a:buChar char="§"/>
            </a:pPr>
            <a:endParaRPr lang="en-US" b="1" u="none" dirty="0">
              <a:effectLst/>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34</a:t>
            </a:fld>
            <a:endParaRPr lang="en-US" dirty="0"/>
          </a:p>
        </p:txBody>
      </p:sp>
    </p:spTree>
    <p:extLst>
      <p:ext uri="{BB962C8B-B14F-4D97-AF65-F5344CB8AC3E}">
        <p14:creationId xmlns:p14="http://schemas.microsoft.com/office/powerpoint/2010/main" val="38614543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effectLst/>
              </a:rPr>
              <a:t>Opener: </a:t>
            </a:r>
            <a:r>
              <a:rPr lang="en-US" b="0" dirty="0">
                <a:effectLst/>
              </a:rPr>
              <a:t>Before you jump into interviewing make sure you know how you are going to evaluate your candidates – I like to </a:t>
            </a:r>
            <a:r>
              <a:rPr lang="en-US" b="0" u="sng" dirty="0">
                <a:effectLst/>
              </a:rPr>
              <a:t>develop an evaluation matrix </a:t>
            </a:r>
            <a:r>
              <a:rPr lang="en-US" b="0" dirty="0">
                <a:effectLst/>
              </a:rPr>
              <a:t>where each must and each nice to have qualification is listed with a set of corresponding questions underneath – there may only be one question for straightforward qualifications like 5 years experience at specific level – but for more nuanced things like the soft skills you may have to get at it with several questions e.g., tell me how you resolved a conflict within the work place, what have you found most challenging working in a fast paced environment, etc. </a:t>
            </a:r>
          </a:p>
          <a:p>
            <a:endParaRPr lang="en-US" b="0" dirty="0">
              <a:effectLst/>
            </a:endParaRPr>
          </a:p>
          <a:p>
            <a:r>
              <a:rPr lang="en-US" b="0" u="sng" dirty="0">
                <a:effectLst/>
              </a:rPr>
              <a:t>Scoring</a:t>
            </a:r>
            <a:r>
              <a:rPr lang="en-US" b="0" dirty="0">
                <a:effectLst/>
              </a:rPr>
              <a:t> I also include a space for an score for each qualification – I usually work with a 1-4 scoring system so there is no middle of the road score – if you work with a 1-5 scale it is easy to just land on 3 which is in the middle and sort of non-committal</a:t>
            </a:r>
          </a:p>
          <a:p>
            <a:endParaRPr lang="en-US" b="0" dirty="0">
              <a:effectLst/>
            </a:endParaRPr>
          </a:p>
          <a:p>
            <a:endParaRPr lang="en-US" b="0" dirty="0">
              <a:effectLst/>
            </a:endParaRPr>
          </a:p>
          <a:p>
            <a:endParaRPr lang="en-US" b="0" dirty="0">
              <a:effectLst/>
            </a:endParaRPr>
          </a:p>
          <a:p>
            <a:pPr marL="171450" indent="-171450">
              <a:buFont typeface="Wingdings" pitchFamily="2" charset="2"/>
              <a:buChar char="§"/>
            </a:pPr>
            <a:endParaRPr lang="en-US" b="1" u="none" dirty="0">
              <a:effectLst/>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a:p>
        </p:txBody>
      </p:sp>
      <p:sp>
        <p:nvSpPr>
          <p:cNvPr id="4" name="Slide Number Placeholder 3"/>
          <p:cNvSpPr>
            <a:spLocks noGrp="1"/>
          </p:cNvSpPr>
          <p:nvPr>
            <p:ph type="sldNum" sz="quarter" idx="5"/>
          </p:nvPr>
        </p:nvSpPr>
        <p:spPr/>
        <p:txBody>
          <a:bodyPr/>
          <a:lstStyle/>
          <a:p>
            <a:fld id="{A8DE2830-E57F-41FE-B0DA-A6A662A71819}" type="slidenum">
              <a:rPr lang="en-US" smtClean="0"/>
              <a:pPr/>
              <a:t>35</a:t>
            </a:fld>
            <a:endParaRPr lang="en-US" dirty="0"/>
          </a:p>
        </p:txBody>
      </p:sp>
    </p:spTree>
    <p:extLst>
      <p:ext uri="{BB962C8B-B14F-4D97-AF65-F5344CB8AC3E}">
        <p14:creationId xmlns:p14="http://schemas.microsoft.com/office/powerpoint/2010/main" val="32367102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DE2830-E57F-41FE-B0DA-A6A662A71819}" type="slidenum">
              <a:rPr lang="en-US" smtClean="0"/>
              <a:pPr/>
              <a:t>36</a:t>
            </a:fld>
            <a:endParaRPr lang="en-US" dirty="0"/>
          </a:p>
        </p:txBody>
      </p:sp>
    </p:spTree>
    <p:extLst>
      <p:ext uri="{BB962C8B-B14F-4D97-AF65-F5344CB8AC3E}">
        <p14:creationId xmlns:p14="http://schemas.microsoft.com/office/powerpoint/2010/main" val="37504930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r>
              <a:rPr lang="en-US" b="1" dirty="0"/>
              <a:t>Closing statement:</a:t>
            </a:r>
          </a:p>
        </p:txBody>
      </p:sp>
      <p:sp>
        <p:nvSpPr>
          <p:cNvPr id="4" name="Slide Number Placeholder 3"/>
          <p:cNvSpPr>
            <a:spLocks noGrp="1"/>
          </p:cNvSpPr>
          <p:nvPr>
            <p:ph type="sldNum" sz="quarter" idx="5"/>
          </p:nvPr>
        </p:nvSpPr>
        <p:spPr/>
        <p:txBody>
          <a:bodyPr/>
          <a:lstStyle/>
          <a:p>
            <a:fld id="{A8DE2830-E57F-41FE-B0DA-A6A662A71819}" type="slidenum">
              <a:rPr lang="en-US" smtClean="0"/>
              <a:pPr/>
              <a:t>37</a:t>
            </a:fld>
            <a:endParaRPr lang="en-US" dirty="0"/>
          </a:p>
        </p:txBody>
      </p:sp>
    </p:spTree>
    <p:extLst>
      <p:ext uri="{BB962C8B-B14F-4D97-AF65-F5344CB8AC3E}">
        <p14:creationId xmlns:p14="http://schemas.microsoft.com/office/powerpoint/2010/main" val="1081979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Common questions I hear are:</a:t>
            </a:r>
          </a:p>
          <a:p>
            <a:pPr marL="171450" indent="-171450">
              <a:buFont typeface="Arial" panose="020B0604020202020204" pitchFamily="34" charset="0"/>
              <a:buChar char="•"/>
            </a:pPr>
            <a:r>
              <a:rPr lang="en-US" dirty="0"/>
              <a:t>How do I know what role to hire for?</a:t>
            </a:r>
          </a:p>
          <a:p>
            <a:pPr marL="171450" indent="-171450">
              <a:buFont typeface="Arial" panose="020B0604020202020204" pitchFamily="34" charset="0"/>
              <a:buChar char="•"/>
            </a:pPr>
            <a:r>
              <a:rPr lang="en-US" dirty="0"/>
              <a:t>When do I hire different roles into the organization?</a:t>
            </a:r>
          </a:p>
          <a:p>
            <a:pPr marL="171450" indent="-171450">
              <a:buFont typeface="Arial" panose="020B0604020202020204" pitchFamily="34" charset="0"/>
              <a:buChar char="•"/>
            </a:pPr>
            <a:r>
              <a:rPr lang="en-US" dirty="0"/>
              <a:t>What should I be thinking about when I design a new role?</a:t>
            </a:r>
          </a:p>
          <a:p>
            <a:pPr marL="171450" indent="-171450">
              <a:buFont typeface="Arial" panose="020B0604020202020204" pitchFamily="34" charset="0"/>
              <a:buChar char="•"/>
            </a:pPr>
            <a:endParaRPr lang="en-US" dirty="0"/>
          </a:p>
          <a:p>
            <a:pPr marL="0" indent="0">
              <a:buFontTx/>
              <a:buNone/>
            </a:pPr>
            <a:r>
              <a:rPr lang="en-US" dirty="0"/>
              <a:t>So, we are first going to talk about </a:t>
            </a:r>
            <a:r>
              <a:rPr lang="en-US" b="1" dirty="0"/>
              <a:t>defining a new role </a:t>
            </a:r>
            <a:r>
              <a:rPr lang="en-US" dirty="0"/>
              <a:t>– this is primarily for positions that are new to the organization –</a:t>
            </a:r>
          </a:p>
        </p:txBody>
      </p:sp>
      <p:sp>
        <p:nvSpPr>
          <p:cNvPr id="4" name="Slide Number Placeholder 3"/>
          <p:cNvSpPr>
            <a:spLocks noGrp="1"/>
          </p:cNvSpPr>
          <p:nvPr>
            <p:ph type="sldNum" sz="quarter" idx="5"/>
          </p:nvPr>
        </p:nvSpPr>
        <p:spPr/>
        <p:txBody>
          <a:bodyPr/>
          <a:lstStyle/>
          <a:p>
            <a:fld id="{A8DE2830-E57F-41FE-B0DA-A6A662A71819}" type="slidenum">
              <a:rPr lang="en-US" smtClean="0"/>
              <a:pPr/>
              <a:t>4</a:t>
            </a:fld>
            <a:endParaRPr lang="en-US" dirty="0"/>
          </a:p>
        </p:txBody>
      </p:sp>
    </p:spTree>
    <p:extLst>
      <p:ext uri="{BB962C8B-B14F-4D97-AF65-F5344CB8AC3E}">
        <p14:creationId xmlns:p14="http://schemas.microsoft.com/office/powerpoint/2010/main" val="4117122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Typically, people want to hire to solve an immediate capacity crunch – but it is useful to step back and think a little longer term about where your organization is going to be in a few years – </a:t>
            </a:r>
            <a:r>
              <a:rPr lang="en-US" u="sng" dirty="0"/>
              <a:t>what are your strategic objectives</a:t>
            </a:r>
            <a:r>
              <a:rPr lang="en-US" dirty="0"/>
              <a:t>? And </a:t>
            </a:r>
            <a:r>
              <a:rPr lang="en-US" u="sng" dirty="0"/>
              <a:t>what overall staffing structure </a:t>
            </a:r>
            <a:r>
              <a:rPr lang="en-US" dirty="0"/>
              <a:t>will support your strategic objectives.</a:t>
            </a:r>
          </a:p>
        </p:txBody>
      </p:sp>
      <p:sp>
        <p:nvSpPr>
          <p:cNvPr id="4" name="Slide Number Placeholder 3"/>
          <p:cNvSpPr>
            <a:spLocks noGrp="1"/>
          </p:cNvSpPr>
          <p:nvPr>
            <p:ph type="sldNum" sz="quarter" idx="10"/>
          </p:nvPr>
        </p:nvSpPr>
        <p:spPr/>
        <p:txBody>
          <a:bodyPr/>
          <a:lstStyle/>
          <a:p>
            <a:fld id="{A8DE2830-E57F-41FE-B0DA-A6A662A71819}" type="slidenum">
              <a:rPr lang="en-US" smtClean="0"/>
              <a:pPr/>
              <a:t>5</a:t>
            </a:fld>
            <a:endParaRPr lang="en-US" dirty="0"/>
          </a:p>
        </p:txBody>
      </p:sp>
    </p:spTree>
    <p:extLst>
      <p:ext uri="{BB962C8B-B14F-4D97-AF65-F5344CB8AC3E}">
        <p14:creationId xmlns:p14="http://schemas.microsoft.com/office/powerpoint/2010/main" val="3178546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dirty="0"/>
              <a:t>Opening: </a:t>
            </a:r>
            <a:r>
              <a:rPr lang="en-US" dirty="0"/>
              <a:t>Some questions to guide you as you articulate your strategic objectives and think about the staffing model you will need to accomplish these objectives. </a:t>
            </a:r>
          </a:p>
          <a:p>
            <a:r>
              <a:rPr lang="en-US" b="1" dirty="0"/>
              <a:t>Note: </a:t>
            </a:r>
            <a:r>
              <a:rPr lang="en-US" b="0" dirty="0"/>
              <a:t>These questions will be available in a printable handout with the slides after the session</a:t>
            </a:r>
            <a:endParaRPr lang="en-US" b="1" dirty="0"/>
          </a:p>
          <a:p>
            <a:endParaRPr lang="en-US" dirty="0"/>
          </a:p>
          <a:p>
            <a:r>
              <a:rPr lang="en-US" b="1" dirty="0"/>
              <a:t>Interactive: </a:t>
            </a:r>
            <a:r>
              <a:rPr lang="en-US" dirty="0"/>
              <a:t>Walk through an example of answering the questions – give samples and then ask for a few specifics from participants: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are going to grow our programs by 50% over the next year and 150% over the next 3 years…..direct implications on program staff, managers, etc. </a:t>
            </a:r>
          </a:p>
          <a:p>
            <a:pPr marL="171450" indent="-171450">
              <a:buFont typeface="Arial" panose="020B0604020202020204" pitchFamily="34" charset="0"/>
              <a:buChar char="•"/>
            </a:pPr>
            <a:r>
              <a:rPr lang="en-US" dirty="0"/>
              <a:t>We may decide we are going to expand to a second county which means we will be operating programs out of two locations (there is an impact on program staffing right there….)</a:t>
            </a:r>
          </a:p>
          <a:p>
            <a:pPr marL="171450" indent="-171450">
              <a:buFont typeface="Arial" panose="020B0604020202020204" pitchFamily="34" charset="0"/>
              <a:buChar char="•"/>
            </a:pPr>
            <a:r>
              <a:rPr lang="en-US" dirty="0"/>
              <a:t>We are starting a new program for youth in partnership with two schools – consider how collaborations might bring resources like staffing – maybe the program visits after school programs that are staffed by district staff and you are responsible for bringing content – maybe an addition of a PT youth outreach role </a:t>
            </a:r>
          </a:p>
          <a:p>
            <a:pPr marL="171450" indent="-171450">
              <a:buFont typeface="Arial" panose="020B0604020202020204" pitchFamily="34" charset="0"/>
              <a:buChar char="•"/>
            </a:pPr>
            <a:r>
              <a:rPr lang="en-US" dirty="0"/>
              <a:t>Very important to consider the second tier impact of program growth – the volume of administrative support will increase – proactively figure out when you will need to add administrative support – managing data entry, responding to emails and other communication, e.g., social media, </a:t>
            </a:r>
          </a:p>
          <a:p>
            <a:pPr marL="628650" lvl="1" indent="-171450">
              <a:buFont typeface="Arial" panose="020B0604020202020204" pitchFamily="34" charset="0"/>
              <a:buChar char="•"/>
            </a:pPr>
            <a:r>
              <a:rPr lang="en-US" dirty="0"/>
              <a:t>fundraising support (usually to give the ED more time to do other parts of their job)</a:t>
            </a:r>
          </a:p>
          <a:p>
            <a:pPr marL="628650" lvl="1" indent="-171450">
              <a:buFont typeface="Arial" panose="020B0604020202020204" pitchFamily="34" charset="0"/>
              <a:buChar char="•"/>
            </a:pPr>
            <a:r>
              <a:rPr lang="en-US" dirty="0"/>
              <a:t>inhouse HR support often doesn’t come until you have dozens of employees – sad but true. You can still effectively manage HR by contracting for important pieces of it as the organization develops. </a:t>
            </a:r>
          </a:p>
          <a:p>
            <a:pPr marL="171450" lvl="0" indent="-171450">
              <a:buFont typeface="Arial" panose="020B0604020202020204" pitchFamily="34" charset="0"/>
              <a:buChar char="•"/>
            </a:pPr>
            <a:r>
              <a:rPr lang="en-US" dirty="0"/>
              <a:t>Added a question about NEW fundraising activities because not only will you need to scale up existing fundraising efforts to support growth, you may have new opportunities you didn’t have before. </a:t>
            </a:r>
          </a:p>
          <a:p>
            <a:pPr marL="628650" lvl="1" indent="-171450">
              <a:buFont typeface="Arial" panose="020B0604020202020204" pitchFamily="34" charset="0"/>
              <a:buChar char="•"/>
            </a:pPr>
            <a:r>
              <a:rPr lang="en-US" dirty="0"/>
              <a:t>A new program or demographic that is sexy to foundation funders – new grant opportunities</a:t>
            </a:r>
          </a:p>
          <a:p>
            <a:pPr marL="628650" lvl="1" indent="-171450">
              <a:buFont typeface="Arial" panose="020B0604020202020204" pitchFamily="34" charset="0"/>
              <a:buChar char="•"/>
            </a:pPr>
            <a:r>
              <a:rPr lang="en-US" dirty="0"/>
              <a:t>Programs in new regions – may have access to new community for individual and major gifts</a:t>
            </a:r>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A8DE2830-E57F-41FE-B0DA-A6A662A71819}" type="slidenum">
              <a:rPr lang="en-US" smtClean="0"/>
              <a:pPr/>
              <a:t>6</a:t>
            </a:fld>
            <a:endParaRPr lang="en-US" dirty="0"/>
          </a:p>
        </p:txBody>
      </p:sp>
    </p:spTree>
    <p:extLst>
      <p:ext uri="{BB962C8B-B14F-4D97-AF65-F5344CB8AC3E}">
        <p14:creationId xmlns:p14="http://schemas.microsoft.com/office/powerpoint/2010/main" val="2664683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effectLst/>
              </a:rPr>
              <a:t>You also want to </a:t>
            </a:r>
            <a:r>
              <a:rPr lang="en-US" u="sng" dirty="0">
                <a:effectLst/>
              </a:rPr>
              <a:t>consider the soft skills necessary to be a successful part of the organization</a:t>
            </a:r>
            <a:r>
              <a:rPr lang="en-US" dirty="0">
                <a:effectLst/>
              </a:rPr>
              <a:t>.</a:t>
            </a:r>
          </a:p>
          <a:p>
            <a:endParaRPr lang="en-US" dirty="0">
              <a:effectLst/>
            </a:endParaRPr>
          </a:p>
          <a:p>
            <a:r>
              <a:rPr lang="en-US" dirty="0">
                <a:effectLst/>
              </a:rPr>
              <a:t>Both </a:t>
            </a:r>
            <a:r>
              <a:rPr lang="en-US" u="sng" dirty="0">
                <a:effectLst/>
              </a:rPr>
              <a:t>what the role will require </a:t>
            </a:r>
            <a:r>
              <a:rPr lang="en-US" dirty="0">
                <a:effectLst/>
              </a:rPr>
              <a:t>AND </a:t>
            </a:r>
            <a:r>
              <a:rPr lang="en-US" u="sng" dirty="0">
                <a:effectLst/>
              </a:rPr>
              <a:t>how they will round out your team</a:t>
            </a:r>
            <a:r>
              <a:rPr lang="en-US" dirty="0">
                <a:effectLst/>
              </a:rPr>
              <a:t> and bring new perspectives and strengths </a:t>
            </a:r>
          </a:p>
          <a:p>
            <a:endParaRPr lang="en-US" dirty="0">
              <a:effectLst/>
            </a:endParaRPr>
          </a:p>
          <a:p>
            <a:r>
              <a:rPr lang="en-US" u="sng" dirty="0">
                <a:effectLst/>
              </a:rPr>
              <a:t>It is important to consider soft skills because:</a:t>
            </a:r>
          </a:p>
          <a:p>
            <a:pPr marL="171450" indent="-171450">
              <a:buFont typeface="Arial" panose="020B0604020202020204" pitchFamily="34" charset="0"/>
              <a:buChar char="•"/>
            </a:pPr>
            <a:r>
              <a:rPr lang="en-US" dirty="0">
                <a:effectLst/>
              </a:rPr>
              <a:t>In relatively small organizations personality traits and working styles have an outsized impact on the organizational culture (and effectiveness) </a:t>
            </a:r>
          </a:p>
          <a:p>
            <a:pPr marL="171450" indent="-171450">
              <a:buFont typeface="Arial" panose="020B0604020202020204" pitchFamily="34" charset="0"/>
              <a:buChar char="•"/>
            </a:pPr>
            <a:r>
              <a:rPr lang="en-US" dirty="0">
                <a:effectLst/>
              </a:rPr>
              <a:t>With limited resources to conduct a hiring process, you want every hire to be a really good fit!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According to Carnegie Mellon Foundation and Stanford Research Institute International, long-term success depends </a:t>
            </a:r>
            <a:r>
              <a:rPr lang="en-US" sz="1200" b="0" u="none" strike="noStrike" kern="1200" dirty="0">
                <a:solidFill>
                  <a:schemeClr val="tx1"/>
                </a:solidFill>
                <a:effectLst/>
                <a:latin typeface="+mn-lt"/>
                <a:ea typeface="+mn-ea"/>
                <a:cs typeface="+mn-cs"/>
                <a:hlinkClick r:id="rId3"/>
              </a:rPr>
              <a:t>75 percent on interpersonal skills</a:t>
            </a:r>
            <a:r>
              <a:rPr lang="en-US" sz="1200" b="0" i="0" kern="1200" dirty="0">
                <a:solidFill>
                  <a:schemeClr val="tx1"/>
                </a:solidFill>
                <a:effectLst/>
                <a:latin typeface="+mn-lt"/>
                <a:ea typeface="+mn-ea"/>
                <a:cs typeface="+mn-cs"/>
              </a:rPr>
              <a:t> and only 25 percent on technical know-how.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So, think about the </a:t>
            </a:r>
            <a:r>
              <a:rPr lang="en-US" sz="1200" b="0" i="0" u="sng" kern="1200" dirty="0">
                <a:solidFill>
                  <a:schemeClr val="tx1"/>
                </a:solidFill>
                <a:effectLst/>
                <a:latin typeface="+mn-lt"/>
                <a:ea typeface="+mn-ea"/>
                <a:cs typeface="+mn-cs"/>
              </a:rPr>
              <a:t>role itself</a:t>
            </a:r>
            <a:r>
              <a:rPr lang="en-US" sz="1200" b="0" i="0" u="none" kern="1200" dirty="0">
                <a:solidFill>
                  <a:schemeClr val="tx1"/>
                </a:solidFill>
                <a:effectLst/>
                <a:latin typeface="+mn-lt"/>
                <a:ea typeface="+mn-ea"/>
                <a:cs typeface="+mn-cs"/>
              </a:rPr>
              <a:t> what type of personality will thrive there?</a:t>
            </a:r>
            <a:r>
              <a:rPr lang="en-US" sz="1200" b="0" i="0" kern="1200" dirty="0">
                <a:solidFill>
                  <a:schemeClr val="tx1"/>
                </a:solidFill>
                <a:effectLst/>
                <a:latin typeface="+mn-lt"/>
                <a:ea typeface="+mn-ea"/>
                <a:cs typeface="+mn-cs"/>
              </a:rPr>
              <a:t>…..and think about your current team dynamic – </a:t>
            </a:r>
            <a:r>
              <a:rPr lang="en-US" sz="1200" b="0" i="0" u="sng" kern="1200" dirty="0">
                <a:solidFill>
                  <a:schemeClr val="tx1"/>
                </a:solidFill>
                <a:effectLst/>
                <a:latin typeface="+mn-lt"/>
                <a:ea typeface="+mn-ea"/>
                <a:cs typeface="+mn-cs"/>
              </a:rPr>
              <a:t>what types of skills would build a more balanced team?</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A8DE2830-E57F-41FE-B0DA-A6A662A71819}" type="slidenum">
              <a:rPr lang="en-US" smtClean="0"/>
              <a:pPr/>
              <a:t>7</a:t>
            </a:fld>
            <a:endParaRPr lang="en-US" dirty="0"/>
          </a:p>
        </p:txBody>
      </p:sp>
    </p:spTree>
    <p:extLst>
      <p:ext uri="{BB962C8B-B14F-4D97-AF65-F5344CB8AC3E}">
        <p14:creationId xmlns:p14="http://schemas.microsoft.com/office/powerpoint/2010/main" val="3999387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a:t>When I talk about soft skills I am talking about the ways people do their work – how they show up in a group, in leadership roles, in conflict, during stress and change</a:t>
            </a:r>
          </a:p>
          <a:p>
            <a:pPr marL="171450" indent="-171450">
              <a:buFont typeface="Arial" panose="020B0604020202020204" pitchFamily="34" charset="0"/>
              <a:buChar char="•"/>
            </a:pPr>
            <a:r>
              <a:rPr lang="en-US" dirty="0"/>
              <a:t>Here are some different types of soft skills….communication, conflict management, change management, leadership/collaboration </a:t>
            </a:r>
          </a:p>
          <a:p>
            <a:pPr marL="171450" indent="-171450">
              <a:buFont typeface="Arial" panose="020B0604020202020204" pitchFamily="34" charset="0"/>
              <a:buChar char="•"/>
            </a:pPr>
            <a:r>
              <a:rPr lang="en-US" dirty="0"/>
              <a:t>There are about 100+ measures of this stuff out there on the internet. The Meyers Briggs is a famous one ……has anyone done the Meyers Briggs Assessment?</a:t>
            </a:r>
          </a:p>
          <a:p>
            <a:pPr marL="171450" indent="-171450">
              <a:buFont typeface="Arial" panose="020B0604020202020204" pitchFamily="34" charset="0"/>
              <a:buChar char="•"/>
            </a:pPr>
            <a:r>
              <a:rPr lang="en-US" dirty="0"/>
              <a:t>Using most of these models has a fee attached – but you don’t need a lot of complex tools for this – just some time for introspection </a:t>
            </a:r>
          </a:p>
        </p:txBody>
      </p:sp>
      <p:sp>
        <p:nvSpPr>
          <p:cNvPr id="4" name="Slide Number Placeholder 3"/>
          <p:cNvSpPr>
            <a:spLocks noGrp="1"/>
          </p:cNvSpPr>
          <p:nvPr>
            <p:ph type="sldNum" sz="quarter" idx="10"/>
          </p:nvPr>
        </p:nvSpPr>
        <p:spPr/>
        <p:txBody>
          <a:bodyPr/>
          <a:lstStyle/>
          <a:p>
            <a:fld id="{A8DE2830-E57F-41FE-B0DA-A6A662A71819}" type="slidenum">
              <a:rPr lang="en-US" smtClean="0"/>
              <a:pPr/>
              <a:t>8</a:t>
            </a:fld>
            <a:endParaRPr lang="en-US" dirty="0"/>
          </a:p>
        </p:txBody>
      </p:sp>
    </p:spTree>
    <p:extLst>
      <p:ext uri="{BB962C8B-B14F-4D97-AF65-F5344CB8AC3E}">
        <p14:creationId xmlns:p14="http://schemas.microsoft.com/office/powerpoint/2010/main" val="3787284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effectLst/>
              </a:rPr>
              <a:t>Here are </a:t>
            </a:r>
            <a:r>
              <a:rPr lang="en-US" u="sng" dirty="0">
                <a:effectLst/>
              </a:rPr>
              <a:t>four soft skills I think are important </a:t>
            </a:r>
            <a:r>
              <a:rPr lang="en-US" dirty="0">
                <a:effectLst/>
              </a:rPr>
              <a:t>to consider when you are building your staff:</a:t>
            </a:r>
          </a:p>
          <a:p>
            <a:r>
              <a:rPr lang="en-US" dirty="0">
                <a:effectLst/>
              </a:rPr>
              <a:t>We’ll walk through them each with some examples and then do an activity to analyze your current teams</a:t>
            </a:r>
          </a:p>
          <a:p>
            <a:r>
              <a:rPr lang="en-US" u="sng" dirty="0">
                <a:effectLst/>
              </a:rPr>
              <a:t>Level of Focus</a:t>
            </a:r>
          </a:p>
          <a:p>
            <a:pPr marL="171450" indent="-171450">
              <a:buFont typeface="Arial" panose="020B0604020202020204" pitchFamily="34" charset="0"/>
              <a:buChar char="•"/>
            </a:pPr>
            <a:r>
              <a:rPr lang="en-US" dirty="0">
                <a:effectLst/>
              </a:rPr>
              <a:t>Big picture to details oriented</a:t>
            </a:r>
          </a:p>
          <a:p>
            <a:pPr marL="171450" indent="-171450">
              <a:buFont typeface="Arial" panose="020B0604020202020204" pitchFamily="34" charset="0"/>
              <a:buChar char="•"/>
            </a:pPr>
            <a:r>
              <a:rPr lang="en-US" dirty="0">
                <a:effectLst/>
              </a:rPr>
              <a:t>We are all pretty familiar with this one</a:t>
            </a:r>
          </a:p>
          <a:p>
            <a:pPr marL="171450" indent="-171450">
              <a:buFont typeface="Arial" panose="020B0604020202020204" pitchFamily="34" charset="0"/>
              <a:buChar char="•"/>
            </a:pPr>
            <a:r>
              <a:rPr lang="en-US" dirty="0">
                <a:effectLst/>
              </a:rPr>
              <a:t>The big picture person is consistently churning out huge ideas, there tag line would be “what about this!” while the detail- oriented people are consistently asking, “how are we going to do that?”</a:t>
            </a:r>
          </a:p>
          <a:p>
            <a:pPr marL="171450" indent="-171450">
              <a:buFont typeface="Arial" panose="020B0604020202020204" pitchFamily="34" charset="0"/>
              <a:buChar char="•"/>
            </a:pPr>
            <a:r>
              <a:rPr lang="en-US" dirty="0">
                <a:effectLst/>
              </a:rPr>
              <a:t>I want to underscore that all of these soft skills are set up on a spectrum because there is no right and wrong – each approach has its strength</a:t>
            </a:r>
          </a:p>
          <a:p>
            <a:pPr marL="171450" indent="-171450">
              <a:buFont typeface="Arial" panose="020B0604020202020204" pitchFamily="34" charset="0"/>
              <a:buChar char="•"/>
            </a:pPr>
            <a:r>
              <a:rPr lang="en-US" dirty="0">
                <a:effectLst/>
              </a:rPr>
              <a:t>As a manager its important to know someone’s natural tendencies and where they might need support growing into a role</a:t>
            </a:r>
          </a:p>
          <a:p>
            <a:r>
              <a:rPr lang="en-US" dirty="0">
                <a:effectLst/>
              </a:rPr>
              <a:t>….</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A8DE2830-E57F-41FE-B0DA-A6A662A71819}" type="slidenum">
              <a:rPr lang="en-US" smtClean="0"/>
              <a:pPr/>
              <a:t>9</a:t>
            </a:fld>
            <a:endParaRPr lang="en-US" dirty="0"/>
          </a:p>
        </p:txBody>
      </p:sp>
    </p:spTree>
    <p:extLst>
      <p:ext uri="{BB962C8B-B14F-4D97-AF65-F5344CB8AC3E}">
        <p14:creationId xmlns:p14="http://schemas.microsoft.com/office/powerpoint/2010/main" val="3221458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46247" y="466560"/>
            <a:ext cx="4084939" cy="2021760"/>
          </a:xfrm>
        </p:spPr>
        <p:txBody>
          <a:bodyPr lIns="0" tIns="0" anchor="t" anchorCtr="0">
            <a:normAutofit/>
          </a:bodyPr>
          <a:lstStyle>
            <a:lvl1pPr algn="ctr">
              <a:defRPr sz="4000" b="1" i="0" cap="all">
                <a:solidFill>
                  <a:srgbClr val="1F5FA0"/>
                </a:solidFill>
                <a:latin typeface="Optima"/>
                <a:cs typeface="Optima"/>
              </a:defRPr>
            </a:lvl1pPr>
          </a:lstStyle>
          <a:p>
            <a:r>
              <a:rPr lang="en-US" dirty="0"/>
              <a:t>Click to edit Master title style</a:t>
            </a:r>
          </a:p>
        </p:txBody>
      </p:sp>
      <p:sp>
        <p:nvSpPr>
          <p:cNvPr id="15" name="Rectangle 14"/>
          <p:cNvSpPr/>
          <p:nvPr/>
        </p:nvSpPr>
        <p:spPr>
          <a:xfrm>
            <a:off x="1" y="6709023"/>
            <a:ext cx="1131796" cy="2526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1127478" y="6709023"/>
            <a:ext cx="3114596" cy="2526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4242073" y="6709023"/>
            <a:ext cx="4910567" cy="2526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txBox="1">
            <a:spLocks/>
          </p:cNvSpPr>
          <p:nvPr userDrawn="1"/>
        </p:nvSpPr>
        <p:spPr>
          <a:xfrm>
            <a:off x="206281" y="145397"/>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accent5"/>
                </a:solidFill>
                <a:effectLst/>
                <a:uLnTx/>
                <a:uFillTx/>
                <a:latin typeface="+mn-lt"/>
                <a:ea typeface="+mn-ea"/>
                <a:cs typeface="+mn-cs"/>
              </a:rPr>
              <a:t>—</a:t>
            </a:r>
            <a:fld id="{6374A4E8-F22D-435B-80CA-383018795BAE}" type="slidenum">
              <a:rPr kumimoji="0" lang="en-US" sz="1200" b="0" i="0" u="none" strike="noStrike" kern="1200" cap="none" spc="0" normalizeH="0" baseline="0" noProof="0" smtClean="0">
                <a:ln>
                  <a:noFill/>
                </a:ln>
                <a:solidFill>
                  <a:schemeClr val="accent5"/>
                </a:solidFill>
                <a:effectLst/>
                <a:uLnTx/>
                <a:uFillTx/>
                <a:latin typeface="+mn-l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chemeClr val="accent5"/>
                </a:solidFill>
                <a:effectLst/>
                <a:uLnTx/>
                <a:uFillTx/>
                <a:latin typeface="+mn-lt"/>
                <a:ea typeface="+mn-ea"/>
                <a:cs typeface="+mn-cs"/>
              </a:rPr>
              <a:t>—</a:t>
            </a:r>
          </a:p>
        </p:txBody>
      </p:sp>
      <p:sp>
        <p:nvSpPr>
          <p:cNvPr id="12" name="Rectangle 11"/>
          <p:cNvSpPr/>
          <p:nvPr userDrawn="1"/>
        </p:nvSpPr>
        <p:spPr>
          <a:xfrm>
            <a:off x="0" y="6255360"/>
            <a:ext cx="7006764" cy="2526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0" y="6550066"/>
            <a:ext cx="7006764" cy="81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lide Number Placeholder 5"/>
          <p:cNvSpPr txBox="1">
            <a:spLocks/>
          </p:cNvSpPr>
          <p:nvPr userDrawn="1"/>
        </p:nvSpPr>
        <p:spPr>
          <a:xfrm>
            <a:off x="171721" y="162677"/>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EBDBD"/>
                </a:solidFill>
                <a:effectLst/>
                <a:uLnTx/>
                <a:uFillTx/>
                <a:latin typeface="+mn-lt"/>
                <a:ea typeface="+mn-ea"/>
                <a:cs typeface="+mn-cs"/>
              </a:rPr>
              <a:t>- </a:t>
            </a:r>
            <a:fld id="{6374A4E8-F22D-435B-80CA-383018795BAE}" type="slidenum">
              <a:rPr kumimoji="0" lang="en-US" sz="1200" b="0" i="0" u="none" strike="noStrike" kern="1200" cap="none" spc="0" normalizeH="0" baseline="0" noProof="0" smtClean="0">
                <a:ln>
                  <a:noFill/>
                </a:ln>
                <a:solidFill>
                  <a:srgbClr val="BEBDBD"/>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rgbClr val="BEBDBD"/>
                </a:solidFill>
                <a:effectLst/>
                <a:uLnTx/>
                <a:uFillTx/>
                <a:latin typeface="+mn-lt"/>
                <a:ea typeface="+mn-ea"/>
                <a:cs typeface="+mn-cs"/>
              </a:rPr>
              <a:t> -</a:t>
            </a:r>
          </a:p>
        </p:txBody>
      </p:sp>
      <p:sp>
        <p:nvSpPr>
          <p:cNvPr id="16" name="Rectangle 15"/>
          <p:cNvSpPr/>
          <p:nvPr userDrawn="1"/>
        </p:nvSpPr>
        <p:spPr>
          <a:xfrm>
            <a:off x="0" y="6255360"/>
            <a:ext cx="7006764" cy="2526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0" y="6550066"/>
            <a:ext cx="7006764" cy="81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33770"/>
            <a:ext cx="2057400" cy="4592394"/>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439615"/>
            <a:ext cx="6019800" cy="568654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7F9B4-FE58-4CE2-87E4-040A86732676}" type="datetimeFigureOut">
              <a:rPr lang="en-US" smtClean="0"/>
              <a:pPr/>
              <a:t>3/10/23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0" name="Rectangle 9"/>
          <p:cNvSpPr/>
          <p:nvPr userDrawn="1"/>
        </p:nvSpPr>
        <p:spPr>
          <a:xfrm>
            <a:off x="4107770" y="3244334"/>
            <a:ext cx="697627"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BEBDBD"/>
                </a:solidFill>
                <a:effectLst/>
                <a:uLnTx/>
                <a:uFillTx/>
                <a:latin typeface="+mn-lt"/>
                <a:ea typeface="+mn-ea"/>
                <a:cs typeface="+mn-cs"/>
              </a:rPr>
              <a:t>—</a:t>
            </a:r>
            <a:fld id="{6374A4E8-F22D-435B-80CA-383018795BAE}" type="slidenum">
              <a:rPr kumimoji="0" lang="en-US" sz="1800" b="0" i="0" u="none" strike="noStrike" kern="1200" cap="none" spc="0" normalizeH="0" baseline="0" noProof="0" smtClean="0">
                <a:ln>
                  <a:noFill/>
                </a:ln>
                <a:solidFill>
                  <a:srgbClr val="BEBDBD"/>
                </a:solidFill>
                <a:effectLst/>
                <a:uLnTx/>
                <a:uFillTx/>
                <a:latin typeface="+mn-lt"/>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BEBDBD"/>
              </a:solidFill>
              <a:effectLst/>
              <a:uLnTx/>
              <a:uFillTx/>
              <a:latin typeface="+mn-lt"/>
              <a:ea typeface="+mn-ea"/>
              <a:cs typeface="+mn-cs"/>
            </a:endParaRPr>
          </a:p>
        </p:txBody>
      </p:sp>
      <p:sp>
        <p:nvSpPr>
          <p:cNvPr id="17" name="Slide Number Placeholder 5"/>
          <p:cNvSpPr txBox="1">
            <a:spLocks/>
          </p:cNvSpPr>
          <p:nvPr userDrawn="1"/>
        </p:nvSpPr>
        <p:spPr>
          <a:xfrm>
            <a:off x="171721" y="162677"/>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EBDBD"/>
                </a:solidFill>
                <a:effectLst/>
                <a:uLnTx/>
                <a:uFillTx/>
                <a:latin typeface="+mn-lt"/>
                <a:ea typeface="+mn-ea"/>
                <a:cs typeface="+mn-cs"/>
              </a:rPr>
              <a:t>- </a:t>
            </a:r>
            <a:fld id="{6374A4E8-F22D-435B-80CA-383018795BAE}" type="slidenum">
              <a:rPr kumimoji="0" lang="en-US" sz="1200" b="0" i="0" u="none" strike="noStrike" kern="1200" cap="none" spc="0" normalizeH="0" baseline="0" noProof="0" smtClean="0">
                <a:ln>
                  <a:noFill/>
                </a:ln>
                <a:solidFill>
                  <a:srgbClr val="BEBDBD"/>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rgbClr val="BEBDBD"/>
                </a:solidFill>
                <a:effectLst/>
                <a:uLnTx/>
                <a:uFillTx/>
                <a:latin typeface="+mn-lt"/>
                <a:ea typeface="+mn-ea"/>
                <a:cs typeface="+mn-cs"/>
              </a:rPr>
              <a:t>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xfrm>
            <a:off x="914400" y="6251575"/>
            <a:ext cx="1981200" cy="457200"/>
          </a:xfrm>
          <a:prstGeom prst="rect">
            <a:avLst/>
          </a:prstGeom>
          <a:ln/>
        </p:spPr>
        <p:txBody>
          <a:bodyPr/>
          <a:lstStyle>
            <a:lvl1pPr>
              <a:defRPr/>
            </a:lvl1pPr>
          </a:lstStyle>
          <a:p>
            <a:pPr>
              <a:defRPr/>
            </a:pPr>
            <a:endParaRPr lang="en-US" dirty="0"/>
          </a:p>
        </p:txBody>
      </p:sp>
      <p:sp>
        <p:nvSpPr>
          <p:cNvPr id="6" name="Rectangle 10"/>
          <p:cNvSpPr>
            <a:spLocks noGrp="1" noChangeArrowheads="1"/>
          </p:cNvSpPr>
          <p:nvPr>
            <p:ph type="ftr" sz="quarter" idx="11"/>
          </p:nvPr>
        </p:nvSpPr>
        <p:spPr>
          <a:xfrm>
            <a:off x="3352800" y="6248400"/>
            <a:ext cx="2971800" cy="457200"/>
          </a:xfrm>
          <a:prstGeom prst="rect">
            <a:avLst/>
          </a:prstGeom>
          <a:ln/>
        </p:spPr>
        <p:txBody>
          <a:bodyPr/>
          <a:lstStyle>
            <a:lvl1pPr>
              <a:defRPr/>
            </a:lvl1pPr>
          </a:lstStyle>
          <a:p>
            <a:pPr>
              <a:defRPr/>
            </a:pPr>
            <a:endParaRPr lang="en-US" dirty="0"/>
          </a:p>
        </p:txBody>
      </p:sp>
      <p:sp>
        <p:nvSpPr>
          <p:cNvPr id="14" name="Slide Number Placeholder 5"/>
          <p:cNvSpPr txBox="1">
            <a:spLocks/>
          </p:cNvSpPr>
          <p:nvPr userDrawn="1"/>
        </p:nvSpPr>
        <p:spPr>
          <a:xfrm>
            <a:off x="171721" y="162677"/>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EBDBD"/>
                </a:solidFill>
                <a:effectLst/>
                <a:uLnTx/>
                <a:uFillTx/>
                <a:latin typeface="+mn-lt"/>
                <a:ea typeface="+mn-ea"/>
                <a:cs typeface="+mn-cs"/>
              </a:rPr>
              <a:t>- </a:t>
            </a:r>
            <a:fld id="{6374A4E8-F22D-435B-80CA-383018795BAE}" type="slidenum">
              <a:rPr kumimoji="0" lang="en-US" sz="1200" b="0" i="0" u="none" strike="noStrike" kern="1200" cap="none" spc="0" normalizeH="0" baseline="0" noProof="0" smtClean="0">
                <a:ln>
                  <a:noFill/>
                </a:ln>
                <a:solidFill>
                  <a:srgbClr val="BEBDBD"/>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rgbClr val="BEBDBD"/>
                </a:solidFill>
                <a:effectLst/>
                <a:uLnTx/>
                <a:uFillTx/>
                <a:latin typeface="+mn-lt"/>
                <a:ea typeface="+mn-ea"/>
                <a:cs typeface="+mn-cs"/>
              </a:rPr>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7305" y="362535"/>
            <a:ext cx="7616184" cy="750347"/>
          </a:xfrm>
        </p:spPr>
        <p:txBody>
          <a:bodyPr/>
          <a:lstStyle>
            <a:lvl1pPr>
              <a:defRPr sz="3600">
                <a:solidFill>
                  <a:schemeClr val="accent2">
                    <a:lumMod val="75000"/>
                  </a:schemeClr>
                </a:solidFill>
              </a:defRPr>
            </a:lvl1pPr>
          </a:lstStyle>
          <a:p>
            <a:r>
              <a:rPr lang="en-US" dirty="0"/>
              <a:t>Click to edit Master title style</a:t>
            </a:r>
          </a:p>
        </p:txBody>
      </p:sp>
      <p:sp>
        <p:nvSpPr>
          <p:cNvPr id="3" name="Content Placeholder 2"/>
          <p:cNvSpPr>
            <a:spLocks noGrp="1"/>
          </p:cNvSpPr>
          <p:nvPr>
            <p:ph idx="1"/>
          </p:nvPr>
        </p:nvSpPr>
        <p:spPr>
          <a:xfrm>
            <a:off x="563071" y="1510287"/>
            <a:ext cx="8229600" cy="463870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171721" y="162677"/>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EBDBD"/>
                </a:solidFill>
                <a:effectLst/>
                <a:uLnTx/>
                <a:uFillTx/>
                <a:latin typeface="+mn-lt"/>
                <a:ea typeface="+mn-ea"/>
                <a:cs typeface="+mn-cs"/>
              </a:rPr>
              <a:t>- </a:t>
            </a:r>
            <a:fld id="{6374A4E8-F22D-435B-80CA-383018795BAE}" type="slidenum">
              <a:rPr kumimoji="0" lang="en-US" sz="1200" b="0" i="0" u="none" strike="noStrike" kern="1200" cap="none" spc="0" normalizeH="0" baseline="0" noProof="0" smtClean="0">
                <a:ln>
                  <a:noFill/>
                </a:ln>
                <a:solidFill>
                  <a:srgbClr val="BEBDBD"/>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rgbClr val="BEBDBD"/>
                </a:solidFill>
                <a:effectLst/>
                <a:uLnTx/>
                <a:uFillTx/>
                <a:latin typeface="+mn-lt"/>
                <a:ea typeface="+mn-ea"/>
                <a:cs typeface="+mn-cs"/>
              </a:rPr>
              <a:t> -</a:t>
            </a:r>
          </a:p>
        </p:txBody>
      </p:sp>
      <p:sp>
        <p:nvSpPr>
          <p:cNvPr id="14" name="Rectangle 13"/>
          <p:cNvSpPr/>
          <p:nvPr userDrawn="1"/>
        </p:nvSpPr>
        <p:spPr>
          <a:xfrm>
            <a:off x="0" y="6255360"/>
            <a:ext cx="7006764" cy="252657"/>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userDrawn="1"/>
        </p:nvSpPr>
        <p:spPr>
          <a:xfrm>
            <a:off x="0" y="6550066"/>
            <a:ext cx="7006764" cy="817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F5FA0"/>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6" name="Slide Number Placeholder 5"/>
          <p:cNvSpPr txBox="1">
            <a:spLocks/>
          </p:cNvSpPr>
          <p:nvPr userDrawn="1"/>
        </p:nvSpPr>
        <p:spPr>
          <a:xfrm>
            <a:off x="171721" y="162677"/>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EBDBD"/>
                </a:solidFill>
                <a:effectLst/>
                <a:uLnTx/>
                <a:uFillTx/>
                <a:latin typeface="+mn-lt"/>
                <a:ea typeface="+mn-ea"/>
                <a:cs typeface="+mn-cs"/>
              </a:rPr>
              <a:t>- </a:t>
            </a:r>
            <a:fld id="{6374A4E8-F22D-435B-80CA-383018795BAE}" type="slidenum">
              <a:rPr kumimoji="0" lang="en-US" sz="1200" b="0" i="0" u="none" strike="noStrike" kern="1200" cap="none" spc="0" normalizeH="0" baseline="0" noProof="0" smtClean="0">
                <a:ln>
                  <a:noFill/>
                </a:ln>
                <a:solidFill>
                  <a:srgbClr val="BEBDBD"/>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rgbClr val="BEBDBD"/>
                </a:solidFill>
                <a:effectLst/>
                <a:uLnTx/>
                <a:uFillTx/>
                <a:latin typeface="+mn-lt"/>
                <a:ea typeface="+mn-ea"/>
                <a:cs typeface="+mn-cs"/>
              </a:rPr>
              <a:t> -</a:t>
            </a:r>
          </a:p>
        </p:txBody>
      </p:sp>
      <p:sp>
        <p:nvSpPr>
          <p:cNvPr id="19" name="Rectangle 18"/>
          <p:cNvSpPr/>
          <p:nvPr userDrawn="1"/>
        </p:nvSpPr>
        <p:spPr>
          <a:xfrm>
            <a:off x="0" y="6550066"/>
            <a:ext cx="7006764" cy="817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userDrawn="1"/>
        </p:nvSpPr>
        <p:spPr>
          <a:xfrm>
            <a:off x="0" y="6255360"/>
            <a:ext cx="7006764" cy="252657"/>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lide Number Placeholder 5"/>
          <p:cNvSpPr txBox="1">
            <a:spLocks/>
          </p:cNvSpPr>
          <p:nvPr userDrawn="1"/>
        </p:nvSpPr>
        <p:spPr>
          <a:xfrm>
            <a:off x="171721" y="162677"/>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EBDBD"/>
                </a:solidFill>
                <a:effectLst/>
                <a:uLnTx/>
                <a:uFillTx/>
                <a:latin typeface="+mn-lt"/>
                <a:ea typeface="+mn-ea"/>
                <a:cs typeface="+mn-cs"/>
              </a:rPr>
              <a:t>- </a:t>
            </a:r>
            <a:fld id="{6374A4E8-F22D-435B-80CA-383018795BAE}" type="slidenum">
              <a:rPr kumimoji="0" lang="en-US" sz="1200" b="0" i="0" u="none" strike="noStrike" kern="1200" cap="none" spc="0" normalizeH="0" baseline="0" noProof="0" smtClean="0">
                <a:ln>
                  <a:noFill/>
                </a:ln>
                <a:solidFill>
                  <a:srgbClr val="BEBDBD"/>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rgbClr val="BEBDBD"/>
                </a:solidFill>
                <a:effectLst/>
                <a:uLnTx/>
                <a:uFillTx/>
                <a:latin typeface="+mn-lt"/>
                <a:ea typeface="+mn-ea"/>
                <a:cs typeface="+mn-cs"/>
              </a:rPr>
              <a:t> -</a:t>
            </a:r>
          </a:p>
        </p:txBody>
      </p:sp>
      <p:sp>
        <p:nvSpPr>
          <p:cNvPr id="20" name="Rectangle 19"/>
          <p:cNvSpPr/>
          <p:nvPr userDrawn="1"/>
        </p:nvSpPr>
        <p:spPr>
          <a:xfrm>
            <a:off x="0" y="6255360"/>
            <a:ext cx="7006764" cy="252657"/>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20"/>
          <p:cNvSpPr/>
          <p:nvPr userDrawn="1"/>
        </p:nvSpPr>
        <p:spPr>
          <a:xfrm>
            <a:off x="0" y="6550066"/>
            <a:ext cx="7006764" cy="817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616" y="136757"/>
            <a:ext cx="7616184" cy="1176523"/>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solidFill>
            <a:schemeClr val="accent3"/>
          </a:solidFill>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544805"/>
          </a:xfrm>
          <a:solidFill>
            <a:schemeClr val="accent4"/>
          </a:solidFill>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solidFill>
            <a:srgbClr val="AAAC36"/>
          </a:solidFill>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544805"/>
          </a:xfrm>
          <a:solidFill>
            <a:srgbClr val="BEBDBD"/>
          </a:solidFill>
          <a:ln>
            <a:solidFill>
              <a:schemeClr val="accent4"/>
            </a:solidFill>
          </a:ln>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Slide Number Placeholder 5"/>
          <p:cNvSpPr txBox="1">
            <a:spLocks/>
          </p:cNvSpPr>
          <p:nvPr userDrawn="1"/>
        </p:nvSpPr>
        <p:spPr>
          <a:xfrm>
            <a:off x="171721" y="162677"/>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EBDBD"/>
                </a:solidFill>
                <a:effectLst/>
                <a:uLnTx/>
                <a:uFillTx/>
                <a:latin typeface="+mn-lt"/>
                <a:ea typeface="+mn-ea"/>
                <a:cs typeface="+mn-cs"/>
              </a:rPr>
              <a:t>- </a:t>
            </a:r>
            <a:fld id="{6374A4E8-F22D-435B-80CA-383018795BAE}" type="slidenum">
              <a:rPr kumimoji="0" lang="en-US" sz="1200" b="0" i="0" u="none" strike="noStrike" kern="1200" cap="none" spc="0" normalizeH="0" baseline="0" noProof="0" smtClean="0">
                <a:ln>
                  <a:noFill/>
                </a:ln>
                <a:solidFill>
                  <a:srgbClr val="BEBDBD"/>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rgbClr val="BEBDBD"/>
                </a:solidFill>
                <a:effectLst/>
                <a:uLnTx/>
                <a:uFillTx/>
                <a:latin typeface="+mn-lt"/>
                <a:ea typeface="+mn-ea"/>
                <a:cs typeface="+mn-cs"/>
              </a:rPr>
              <a:t> -</a:t>
            </a:r>
          </a:p>
        </p:txBody>
      </p:sp>
      <p:sp>
        <p:nvSpPr>
          <p:cNvPr id="13" name="Rectangle 12"/>
          <p:cNvSpPr/>
          <p:nvPr userDrawn="1"/>
        </p:nvSpPr>
        <p:spPr>
          <a:xfrm>
            <a:off x="0" y="6550066"/>
            <a:ext cx="7006764" cy="817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userDrawn="1"/>
        </p:nvSpPr>
        <p:spPr>
          <a:xfrm>
            <a:off x="0" y="6255360"/>
            <a:ext cx="7006764" cy="252657"/>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Slide Number Placeholder 5"/>
          <p:cNvSpPr txBox="1">
            <a:spLocks/>
          </p:cNvSpPr>
          <p:nvPr userDrawn="1"/>
        </p:nvSpPr>
        <p:spPr>
          <a:xfrm>
            <a:off x="171721" y="162677"/>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EBDBD"/>
                </a:solidFill>
                <a:effectLst/>
                <a:uLnTx/>
                <a:uFillTx/>
                <a:latin typeface="+mn-lt"/>
                <a:ea typeface="+mn-ea"/>
                <a:cs typeface="+mn-cs"/>
              </a:rPr>
              <a:t>- </a:t>
            </a:r>
            <a:fld id="{6374A4E8-F22D-435B-80CA-383018795BAE}" type="slidenum">
              <a:rPr kumimoji="0" lang="en-US" sz="1200" b="0" i="0" u="none" strike="noStrike" kern="1200" cap="none" spc="0" normalizeH="0" baseline="0" noProof="0" smtClean="0">
                <a:ln>
                  <a:noFill/>
                </a:ln>
                <a:solidFill>
                  <a:srgbClr val="BEBDBD"/>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rgbClr val="BEBDBD"/>
                </a:solidFill>
                <a:effectLst/>
                <a:uLnTx/>
                <a:uFillTx/>
                <a:latin typeface="+mn-lt"/>
                <a:ea typeface="+mn-ea"/>
                <a:cs typeface="+mn-cs"/>
              </a:rPr>
              <a:t> -</a:t>
            </a:r>
          </a:p>
        </p:txBody>
      </p:sp>
      <p:sp>
        <p:nvSpPr>
          <p:cNvPr id="17" name="Rectangle 16"/>
          <p:cNvSpPr/>
          <p:nvPr userDrawn="1"/>
        </p:nvSpPr>
        <p:spPr>
          <a:xfrm>
            <a:off x="0" y="6255360"/>
            <a:ext cx="7006764" cy="252657"/>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userDrawn="1"/>
        </p:nvSpPr>
        <p:spPr>
          <a:xfrm>
            <a:off x="0" y="6550066"/>
            <a:ext cx="7006764" cy="817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userDrawn="1"/>
        </p:nvSpPr>
        <p:spPr>
          <a:xfrm flipH="1">
            <a:off x="202270" y="155734"/>
            <a:ext cx="8739460" cy="6546532"/>
          </a:xfrm>
          <a:prstGeom prst="rect">
            <a:avLst/>
          </a:prstGeom>
          <a:solidFill>
            <a:schemeClr val="accent4">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Title 1">
            <a:extLst>
              <a:ext uri="{FF2B5EF4-FFF2-40B4-BE49-F238E27FC236}">
                <a16:creationId xmlns:a16="http://schemas.microsoft.com/office/drawing/2014/main" id="{604C81E8-4266-4A46-A5CA-A6EE2F552FA2}"/>
              </a:ext>
            </a:extLst>
          </p:cNvPr>
          <p:cNvSpPr>
            <a:spLocks noGrp="1"/>
          </p:cNvSpPr>
          <p:nvPr>
            <p:ph type="title"/>
          </p:nvPr>
        </p:nvSpPr>
        <p:spPr>
          <a:xfrm>
            <a:off x="1000070" y="375983"/>
            <a:ext cx="7616184" cy="750347"/>
          </a:xfrm>
        </p:spPr>
        <p:txBody>
          <a:bodyPr/>
          <a:lstStyle>
            <a:lvl1pPr>
              <a:defRPr>
                <a:solidFill>
                  <a:schemeClr val="accent2">
                    <a:lumMod val="75000"/>
                  </a:schemeClr>
                </a:solidFill>
              </a:defRPr>
            </a:lvl1pPr>
          </a:lstStyle>
          <a:p>
            <a:r>
              <a:rPr lang="en-US" dirty="0"/>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alphaModFix amt="48000"/>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82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0518" y="489192"/>
            <a:ext cx="3008313" cy="808175"/>
          </a:xfrm>
        </p:spPr>
        <p:txBody>
          <a:bodyPr anchor="t" anchorCtr="0"/>
          <a:lstStyle>
            <a:lvl1pPr algn="r">
              <a:defRPr sz="2400" b="1"/>
            </a:lvl1pPr>
          </a:lstStyle>
          <a:p>
            <a:r>
              <a:rPr lang="en-US" dirty="0"/>
              <a:t>Click to edit Master title style</a:t>
            </a:r>
          </a:p>
        </p:txBody>
      </p:sp>
      <p:sp>
        <p:nvSpPr>
          <p:cNvPr id="3" name="Content Placeholder 2"/>
          <p:cNvSpPr>
            <a:spLocks noGrp="1"/>
          </p:cNvSpPr>
          <p:nvPr>
            <p:ph idx="1"/>
          </p:nvPr>
        </p:nvSpPr>
        <p:spPr>
          <a:xfrm>
            <a:off x="3575050" y="1631613"/>
            <a:ext cx="5111750" cy="4494550"/>
          </a:xfrm>
        </p:spPr>
        <p:txBody>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6" name="Slide Number Placeholder 5"/>
          <p:cNvSpPr txBox="1">
            <a:spLocks/>
          </p:cNvSpPr>
          <p:nvPr userDrawn="1"/>
        </p:nvSpPr>
        <p:spPr>
          <a:xfrm>
            <a:off x="6316653" y="4791571"/>
            <a:ext cx="564336" cy="246844"/>
          </a:xfrm>
          <a:prstGeom prst="rect">
            <a:avLst/>
          </a:prstGeom>
        </p:spPr>
        <p:txBody>
          <a:bodyPr vert="horz" lIns="0" tIns="0" rIns="0" bIns="45720" rtlCol="0" anchor="ctr"/>
          <a:lstStyle>
            <a:lvl1pPr algn="l">
              <a:defRPr sz="1200">
                <a:solidFill>
                  <a:schemeClr val="accent5"/>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BEBDBD"/>
                </a:solidFill>
                <a:effectLst/>
                <a:uLnTx/>
                <a:uFillTx/>
                <a:latin typeface="+mn-lt"/>
                <a:ea typeface="+mn-ea"/>
                <a:cs typeface="+mn-cs"/>
              </a:rPr>
              <a:t>- </a:t>
            </a:r>
            <a:fld id="{6374A4E8-F22D-435B-80CA-383018795BAE}" type="slidenum">
              <a:rPr kumimoji="0" lang="en-US" sz="1200" b="0" i="0" u="none" strike="noStrike" kern="1200" cap="none" spc="0" normalizeH="0" baseline="0" noProof="0" smtClean="0">
                <a:ln>
                  <a:noFill/>
                </a:ln>
                <a:solidFill>
                  <a:srgbClr val="BEBDBD"/>
                </a:solidFill>
                <a:effectLst/>
                <a:uLnTx/>
                <a:uFillTx/>
                <a:latin typeface="+mn-lt"/>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r>
              <a:rPr kumimoji="0" lang="en-US" sz="1200" b="0" i="0" u="none" strike="noStrike" kern="1200" cap="none" spc="0" normalizeH="0" baseline="0" noProof="0" dirty="0">
                <a:ln>
                  <a:noFill/>
                </a:ln>
                <a:solidFill>
                  <a:srgbClr val="BEBDBD"/>
                </a:solidFill>
                <a:effectLst/>
                <a:uLnTx/>
                <a:uFillTx/>
                <a:latin typeface="+mn-lt"/>
                <a:ea typeface="+mn-ea"/>
                <a:cs typeface="+mn-cs"/>
              </a:rPr>
              <a:t> -</a:t>
            </a:r>
          </a:p>
        </p:txBody>
      </p:sp>
      <p:sp>
        <p:nvSpPr>
          <p:cNvPr id="17" name="Rectangle 16"/>
          <p:cNvSpPr/>
          <p:nvPr userDrawn="1"/>
        </p:nvSpPr>
        <p:spPr>
          <a:xfrm>
            <a:off x="0" y="6255360"/>
            <a:ext cx="7006764" cy="2526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userDrawn="1"/>
        </p:nvSpPr>
        <p:spPr>
          <a:xfrm>
            <a:off x="0" y="6550066"/>
            <a:ext cx="7006764" cy="81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0616" y="136757"/>
            <a:ext cx="7616184" cy="1463443"/>
          </a:xfrm>
          <a:prstGeom prst="rect">
            <a:avLst/>
          </a:prstGeom>
        </p:spPr>
        <p:txBody>
          <a:bodyPr vert="horz" lIns="0" tIns="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descr="BirchLeaf1.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55127" y="188926"/>
            <a:ext cx="854439" cy="10942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1" r:id="rId8"/>
    <p:sldLayoutId id="2147483656" r:id="rId9"/>
    <p:sldLayoutId id="2147483657" r:id="rId10"/>
    <p:sldLayoutId id="2147483658" r:id="rId11"/>
    <p:sldLayoutId id="2147483659" r:id="rId12"/>
    <p:sldLayoutId id="2147483660" r:id="rId13"/>
  </p:sldLayoutIdLst>
  <p:txStyles>
    <p:titleStyle>
      <a:lvl1pPr algn="l" defTabSz="457200" rtl="0" eaLnBrk="1" latinLnBrk="0" hangingPunct="1">
        <a:spcBef>
          <a:spcPct val="0"/>
        </a:spcBef>
        <a:buNone/>
        <a:defRPr sz="2800" b="1" kern="1200" cap="all">
          <a:solidFill>
            <a:schemeClr val="accent2">
              <a:lumMod val="75000"/>
            </a:schemeClr>
          </a:solidFill>
          <a:latin typeface="Optima"/>
          <a:ea typeface="+mj-ea"/>
          <a:cs typeface="Optima"/>
        </a:defRPr>
      </a:lvl1pPr>
    </p:titleStyle>
    <p:body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8" Type="http://schemas.openxmlformats.org/officeDocument/2006/relationships/customXml" Target="../ink/ink1.xml"/><Relationship Id="rId13" Type="http://schemas.openxmlformats.org/officeDocument/2006/relationships/image" Target="../media/image6.png"/><Relationship Id="rId18" Type="http://schemas.openxmlformats.org/officeDocument/2006/relationships/customXml" Target="../ink/ink6.xml"/><Relationship Id="rId3" Type="http://schemas.openxmlformats.org/officeDocument/2006/relationships/diagramData" Target="../diagrams/data5.xml"/><Relationship Id="rId21" Type="http://schemas.openxmlformats.org/officeDocument/2006/relationships/image" Target="../media/image10.png"/><Relationship Id="rId7" Type="http://schemas.microsoft.com/office/2007/relationships/diagramDrawing" Target="../diagrams/drawing5.xml"/><Relationship Id="rId12" Type="http://schemas.openxmlformats.org/officeDocument/2006/relationships/customXml" Target="../ink/ink3.xml"/><Relationship Id="rId17" Type="http://schemas.openxmlformats.org/officeDocument/2006/relationships/image" Target="../media/image8.png"/><Relationship Id="rId25" Type="http://schemas.openxmlformats.org/officeDocument/2006/relationships/image" Target="../media/image12.png"/><Relationship Id="rId2" Type="http://schemas.openxmlformats.org/officeDocument/2006/relationships/notesSlide" Target="../notesSlides/notesSlide13.xml"/><Relationship Id="rId16" Type="http://schemas.openxmlformats.org/officeDocument/2006/relationships/customXml" Target="../ink/ink5.xml"/><Relationship Id="rId20" Type="http://schemas.openxmlformats.org/officeDocument/2006/relationships/customXml" Target="../ink/ink7.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5.png"/><Relationship Id="rId24" Type="http://schemas.openxmlformats.org/officeDocument/2006/relationships/customXml" Target="../ink/ink9.xml"/><Relationship Id="rId5" Type="http://schemas.openxmlformats.org/officeDocument/2006/relationships/diagramQuickStyle" Target="../diagrams/quickStyle5.xml"/><Relationship Id="rId15" Type="http://schemas.openxmlformats.org/officeDocument/2006/relationships/image" Target="../media/image7.png"/><Relationship Id="rId23" Type="http://schemas.openxmlformats.org/officeDocument/2006/relationships/image" Target="../media/image11.png"/><Relationship Id="rId10" Type="http://schemas.openxmlformats.org/officeDocument/2006/relationships/customXml" Target="../ink/ink2.xml"/><Relationship Id="rId19" Type="http://schemas.openxmlformats.org/officeDocument/2006/relationships/image" Target="../media/image9.png"/><Relationship Id="rId4" Type="http://schemas.openxmlformats.org/officeDocument/2006/relationships/diagramLayout" Target="../diagrams/layout5.xml"/><Relationship Id="rId9" Type="http://schemas.openxmlformats.org/officeDocument/2006/relationships/image" Target="../media/image4.png"/><Relationship Id="rId14" Type="http://schemas.openxmlformats.org/officeDocument/2006/relationships/customXml" Target="../ink/ink4.xml"/><Relationship Id="rId22" Type="http://schemas.openxmlformats.org/officeDocument/2006/relationships/customXml" Target="../ink/ink8.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diversityworking.com/" TargetMode="External"/><Relationship Id="rId3" Type="http://schemas.openxmlformats.org/officeDocument/2006/relationships/hyperlink" Target="https://www.bridgespan.org/insights/library/hiring/nonprofit-job-description-toolkit" TargetMode="External"/><Relationship Id="rId7" Type="http://schemas.openxmlformats.org/officeDocument/2006/relationships/hyperlink" Target="https://blackcareernetwork.com/" TargetMode="External"/><Relationship Id="rId12" Type="http://schemas.openxmlformats.org/officeDocument/2006/relationships/hyperlink" Target="https://careercontessa.co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https://hireautism.org/" TargetMode="External"/><Relationship Id="rId11" Type="http://schemas.openxmlformats.org/officeDocument/2006/relationships/hyperlink" Target="https://weworkremotely.com/" TargetMode="External"/><Relationship Id="rId5" Type="http://schemas.openxmlformats.org/officeDocument/2006/relationships/hyperlink" Target="https://www.foundationlist.org/news/list-of-nonporift-job-boards-made-for-the-nonprofit-sector/" TargetMode="External"/><Relationship Id="rId10" Type="http://schemas.openxmlformats.org/officeDocument/2006/relationships/hyperlink" Target="https://pink-jobs.com/" TargetMode="External"/><Relationship Id="rId4" Type="http://schemas.openxmlformats.org/officeDocument/2006/relationships/hyperlink" Target="https://learning.candid.org/resources/knowledge-base/nonprofit-job-descriptions/" TargetMode="External"/><Relationship Id="rId9" Type="http://schemas.openxmlformats.org/officeDocument/2006/relationships/hyperlink" Target="https://recruitdisability.org/"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Hiring: Job descriptions &amp; More</a:t>
            </a:r>
            <a:br>
              <a:rPr lang="en-US" dirty="0"/>
            </a:br>
            <a:endParaRPr lang="en-US" dirty="0"/>
          </a:p>
        </p:txBody>
      </p:sp>
      <p:sp>
        <p:nvSpPr>
          <p:cNvPr id="3" name="Subtitle 2"/>
          <p:cNvSpPr>
            <a:spLocks noGrp="1"/>
          </p:cNvSpPr>
          <p:nvPr>
            <p:ph type="subTitle" idx="4294967295"/>
          </p:nvPr>
        </p:nvSpPr>
        <p:spPr>
          <a:xfrm>
            <a:off x="1123158" y="5916334"/>
            <a:ext cx="3118916" cy="375777"/>
          </a:xfrm>
        </p:spPr>
        <p:txBody>
          <a:bodyPr>
            <a:normAutofit fontScale="85000" lnSpcReduction="10000"/>
          </a:bodyPr>
          <a:lstStyle/>
          <a:p>
            <a:r>
              <a:rPr lang="en-US" dirty="0"/>
              <a:t>Birch Consulting March 10, 2023</a:t>
            </a:r>
          </a:p>
        </p:txBody>
      </p:sp>
      <p:sp>
        <p:nvSpPr>
          <p:cNvPr id="4" name="TextBox 3"/>
          <p:cNvSpPr txBox="1"/>
          <p:nvPr/>
        </p:nvSpPr>
        <p:spPr>
          <a:xfrm>
            <a:off x="1781614" y="2452121"/>
            <a:ext cx="184666" cy="369332"/>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87" y="333834"/>
            <a:ext cx="7616184" cy="750347"/>
          </a:xfrm>
        </p:spPr>
        <p:txBody>
          <a:bodyPr/>
          <a:lstStyle/>
          <a:p>
            <a:r>
              <a:rPr lang="en-US" dirty="0"/>
              <a:t>Defining a new role</a:t>
            </a:r>
            <a:endParaRPr lang="en-US" sz="3600" dirty="0"/>
          </a:p>
        </p:txBody>
      </p:sp>
      <p:sp>
        <p:nvSpPr>
          <p:cNvPr id="3" name="Content Placeholder 2"/>
          <p:cNvSpPr>
            <a:spLocks noGrp="1"/>
          </p:cNvSpPr>
          <p:nvPr>
            <p:ph idx="1"/>
          </p:nvPr>
        </p:nvSpPr>
        <p:spPr>
          <a:xfrm>
            <a:off x="581025" y="1397000"/>
            <a:ext cx="8229600" cy="4638705"/>
          </a:xfrm>
        </p:spPr>
        <p:txBody>
          <a:bodyPr>
            <a:normAutofit/>
          </a:bodyPr>
          <a:lstStyle/>
          <a:p>
            <a:r>
              <a:rPr lang="en-US" sz="3000" b="1" dirty="0"/>
              <a:t>Important soft skills: Appetite for change</a:t>
            </a:r>
            <a:endParaRPr lang="en-US" sz="2000" dirty="0"/>
          </a:p>
          <a:p>
            <a:pPr lvl="1">
              <a:buNone/>
            </a:pPr>
            <a:endParaRPr lang="en-US" dirty="0"/>
          </a:p>
        </p:txBody>
      </p:sp>
      <p:graphicFrame>
        <p:nvGraphicFramePr>
          <p:cNvPr id="4" name="Diagram 3">
            <a:extLst>
              <a:ext uri="{FF2B5EF4-FFF2-40B4-BE49-F238E27FC236}">
                <a16:creationId xmlns:a16="http://schemas.microsoft.com/office/drawing/2014/main" id="{8C4903C0-9FC5-3144-B83D-861988813219}"/>
              </a:ext>
            </a:extLst>
          </p:cNvPr>
          <p:cNvGraphicFramePr/>
          <p:nvPr>
            <p:extLst>
              <p:ext uri="{D42A27DB-BD31-4B8C-83A1-F6EECF244321}">
                <p14:modId xmlns:p14="http://schemas.microsoft.com/office/powerpoint/2010/main" val="934063912"/>
              </p:ext>
            </p:extLst>
          </p:nvPr>
        </p:nvGraphicFramePr>
        <p:xfrm>
          <a:off x="1176487" y="2065564"/>
          <a:ext cx="6400726" cy="1619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a:extLst>
              <a:ext uri="{FF2B5EF4-FFF2-40B4-BE49-F238E27FC236}">
                <a16:creationId xmlns:a16="http://schemas.microsoft.com/office/drawing/2014/main" id="{0E884055-2709-A045-90F3-D65C3C4BB1FA}"/>
              </a:ext>
            </a:extLst>
          </p:cNvPr>
          <p:cNvPicPr>
            <a:picLocks noChangeAspect="1"/>
          </p:cNvPicPr>
          <p:nvPr/>
        </p:nvPicPr>
        <p:blipFill>
          <a:blip r:embed="rId8"/>
          <a:stretch>
            <a:fillRect/>
          </a:stretch>
        </p:blipFill>
        <p:spPr>
          <a:xfrm>
            <a:off x="1865500" y="3609715"/>
            <a:ext cx="5022699" cy="2501090"/>
          </a:xfrm>
          <a:prstGeom prst="rect">
            <a:avLst/>
          </a:prstGeom>
        </p:spPr>
      </p:pic>
    </p:spTree>
    <p:extLst>
      <p:ext uri="{BB962C8B-B14F-4D97-AF65-F5344CB8AC3E}">
        <p14:creationId xmlns:p14="http://schemas.microsoft.com/office/powerpoint/2010/main" val="325992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87" y="333834"/>
            <a:ext cx="7616184" cy="750347"/>
          </a:xfrm>
        </p:spPr>
        <p:txBody>
          <a:bodyPr/>
          <a:lstStyle/>
          <a:p>
            <a:r>
              <a:rPr lang="en-US" dirty="0"/>
              <a:t>Defining a new role</a:t>
            </a:r>
            <a:endParaRPr lang="en-US" sz="3600" dirty="0"/>
          </a:p>
        </p:txBody>
      </p:sp>
      <p:sp>
        <p:nvSpPr>
          <p:cNvPr id="3" name="Content Placeholder 2"/>
          <p:cNvSpPr>
            <a:spLocks noGrp="1"/>
          </p:cNvSpPr>
          <p:nvPr>
            <p:ph idx="1"/>
          </p:nvPr>
        </p:nvSpPr>
        <p:spPr>
          <a:xfrm>
            <a:off x="581025" y="1397000"/>
            <a:ext cx="8229600" cy="4638705"/>
          </a:xfrm>
        </p:spPr>
        <p:txBody>
          <a:bodyPr>
            <a:normAutofit/>
          </a:bodyPr>
          <a:lstStyle/>
          <a:p>
            <a:r>
              <a:rPr lang="en-US" sz="3000" b="1" dirty="0"/>
              <a:t>Important soft skills: Teaming style</a:t>
            </a:r>
            <a:endParaRPr lang="en-US" sz="2000" b="1" dirty="0"/>
          </a:p>
          <a:p>
            <a:pPr lvl="1">
              <a:buNone/>
            </a:pPr>
            <a:endParaRPr lang="en-US" dirty="0"/>
          </a:p>
        </p:txBody>
      </p:sp>
      <p:graphicFrame>
        <p:nvGraphicFramePr>
          <p:cNvPr id="4" name="Diagram 3">
            <a:extLst>
              <a:ext uri="{FF2B5EF4-FFF2-40B4-BE49-F238E27FC236}">
                <a16:creationId xmlns:a16="http://schemas.microsoft.com/office/drawing/2014/main" id="{8C4903C0-9FC5-3144-B83D-861988813219}"/>
              </a:ext>
            </a:extLst>
          </p:cNvPr>
          <p:cNvGraphicFramePr/>
          <p:nvPr>
            <p:extLst>
              <p:ext uri="{D42A27DB-BD31-4B8C-83A1-F6EECF244321}">
                <p14:modId xmlns:p14="http://schemas.microsoft.com/office/powerpoint/2010/main" val="2068974482"/>
              </p:ext>
            </p:extLst>
          </p:nvPr>
        </p:nvGraphicFramePr>
        <p:xfrm>
          <a:off x="1176487" y="2097102"/>
          <a:ext cx="6962775" cy="1619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749B84F3-1973-A249-882C-367225FE55D4}"/>
              </a:ext>
            </a:extLst>
          </p:cNvPr>
          <p:cNvPicPr>
            <a:picLocks noChangeAspect="1"/>
          </p:cNvPicPr>
          <p:nvPr/>
        </p:nvPicPr>
        <p:blipFill>
          <a:blip r:embed="rId8"/>
          <a:stretch>
            <a:fillRect/>
          </a:stretch>
        </p:blipFill>
        <p:spPr>
          <a:xfrm>
            <a:off x="1886857" y="3644899"/>
            <a:ext cx="5660572" cy="2299607"/>
          </a:xfrm>
          <a:prstGeom prst="rect">
            <a:avLst/>
          </a:prstGeom>
        </p:spPr>
      </p:pic>
    </p:spTree>
    <p:extLst>
      <p:ext uri="{BB962C8B-B14F-4D97-AF65-F5344CB8AC3E}">
        <p14:creationId xmlns:p14="http://schemas.microsoft.com/office/powerpoint/2010/main" val="1667858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87" y="333834"/>
            <a:ext cx="7616184" cy="750347"/>
          </a:xfrm>
        </p:spPr>
        <p:txBody>
          <a:bodyPr/>
          <a:lstStyle/>
          <a:p>
            <a:r>
              <a:rPr lang="en-US" dirty="0"/>
              <a:t>Defining a new role</a:t>
            </a:r>
            <a:endParaRPr lang="en-US" sz="3600" dirty="0"/>
          </a:p>
        </p:txBody>
      </p:sp>
      <p:sp>
        <p:nvSpPr>
          <p:cNvPr id="3" name="Content Placeholder 2"/>
          <p:cNvSpPr>
            <a:spLocks noGrp="1"/>
          </p:cNvSpPr>
          <p:nvPr>
            <p:ph idx="1"/>
          </p:nvPr>
        </p:nvSpPr>
        <p:spPr>
          <a:xfrm>
            <a:off x="581025" y="1397000"/>
            <a:ext cx="8229600" cy="4638705"/>
          </a:xfrm>
        </p:spPr>
        <p:txBody>
          <a:bodyPr>
            <a:normAutofit/>
          </a:bodyPr>
          <a:lstStyle/>
          <a:p>
            <a:r>
              <a:rPr lang="en-US" sz="3000" b="1" dirty="0"/>
              <a:t>Important soft skills: Decision-making style</a:t>
            </a:r>
            <a:endParaRPr lang="en-US" sz="2000" b="1" dirty="0"/>
          </a:p>
          <a:p>
            <a:pPr lvl="1">
              <a:buNone/>
            </a:pPr>
            <a:endParaRPr lang="en-US" dirty="0"/>
          </a:p>
        </p:txBody>
      </p:sp>
      <p:graphicFrame>
        <p:nvGraphicFramePr>
          <p:cNvPr id="4" name="Diagram 3">
            <a:extLst>
              <a:ext uri="{FF2B5EF4-FFF2-40B4-BE49-F238E27FC236}">
                <a16:creationId xmlns:a16="http://schemas.microsoft.com/office/drawing/2014/main" id="{8C4903C0-9FC5-3144-B83D-861988813219}"/>
              </a:ext>
            </a:extLst>
          </p:cNvPr>
          <p:cNvGraphicFramePr/>
          <p:nvPr>
            <p:extLst>
              <p:ext uri="{D42A27DB-BD31-4B8C-83A1-F6EECF244321}">
                <p14:modId xmlns:p14="http://schemas.microsoft.com/office/powerpoint/2010/main" val="1163146877"/>
              </p:ext>
            </p:extLst>
          </p:nvPr>
        </p:nvGraphicFramePr>
        <p:xfrm>
          <a:off x="1090612" y="1953986"/>
          <a:ext cx="6962775" cy="1619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A011B68E-FEAD-F340-A03B-DC8714A30B94}"/>
              </a:ext>
            </a:extLst>
          </p:cNvPr>
          <p:cNvPicPr>
            <a:picLocks noChangeAspect="1"/>
          </p:cNvPicPr>
          <p:nvPr/>
        </p:nvPicPr>
        <p:blipFill>
          <a:blip r:embed="rId8"/>
          <a:stretch>
            <a:fillRect/>
          </a:stretch>
        </p:blipFill>
        <p:spPr>
          <a:xfrm>
            <a:off x="2363107" y="3429000"/>
            <a:ext cx="4066721" cy="2671997"/>
          </a:xfrm>
          <a:prstGeom prst="rect">
            <a:avLst/>
          </a:prstGeom>
        </p:spPr>
      </p:pic>
    </p:spTree>
    <p:extLst>
      <p:ext uri="{BB962C8B-B14F-4D97-AF65-F5344CB8AC3E}">
        <p14:creationId xmlns:p14="http://schemas.microsoft.com/office/powerpoint/2010/main" val="307846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87" y="333834"/>
            <a:ext cx="7616184" cy="750347"/>
          </a:xfrm>
        </p:spPr>
        <p:txBody>
          <a:bodyPr/>
          <a:lstStyle/>
          <a:p>
            <a:r>
              <a:rPr lang="en-US" dirty="0"/>
              <a:t>Defining a new role</a:t>
            </a:r>
            <a:endParaRPr lang="en-US" sz="3600" dirty="0"/>
          </a:p>
        </p:txBody>
      </p:sp>
      <p:graphicFrame>
        <p:nvGraphicFramePr>
          <p:cNvPr id="5" name="Content Placeholder 4">
            <a:extLst>
              <a:ext uri="{FF2B5EF4-FFF2-40B4-BE49-F238E27FC236}">
                <a16:creationId xmlns:a16="http://schemas.microsoft.com/office/drawing/2014/main" id="{7C76B632-EDBC-144D-BCE5-0CECF841B3A6}"/>
              </a:ext>
            </a:extLst>
          </p:cNvPr>
          <p:cNvGraphicFramePr>
            <a:graphicFrameLocks noGrp="1"/>
          </p:cNvGraphicFramePr>
          <p:nvPr>
            <p:ph idx="1"/>
            <p:extLst>
              <p:ext uri="{D42A27DB-BD31-4B8C-83A1-F6EECF244321}">
                <p14:modId xmlns:p14="http://schemas.microsoft.com/office/powerpoint/2010/main" val="480050710"/>
              </p:ext>
            </p:extLst>
          </p:nvPr>
        </p:nvGraphicFramePr>
        <p:xfrm>
          <a:off x="471487" y="1428750"/>
          <a:ext cx="7853363" cy="4705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D081BA96-2173-5546-BE3C-47E46235B8AD}"/>
                  </a:ext>
                </a:extLst>
              </p14:cNvPr>
              <p14:cNvContentPartPr/>
              <p14:nvPr/>
            </p14:nvContentPartPr>
            <p14:xfrm>
              <a:off x="4091734" y="1730931"/>
              <a:ext cx="360" cy="360"/>
            </p14:xfrm>
          </p:contentPart>
        </mc:Choice>
        <mc:Fallback xmlns="">
          <p:pic>
            <p:nvPicPr>
              <p:cNvPr id="8" name="Ink 7">
                <a:extLst>
                  <a:ext uri="{FF2B5EF4-FFF2-40B4-BE49-F238E27FC236}">
                    <a16:creationId xmlns:a16="http://schemas.microsoft.com/office/drawing/2014/main" id="{D081BA96-2173-5546-BE3C-47E46235B8AD}"/>
                  </a:ext>
                </a:extLst>
              </p:cNvPr>
              <p:cNvPicPr/>
              <p:nvPr/>
            </p:nvPicPr>
            <p:blipFill>
              <a:blip r:embed="rId9"/>
              <a:stretch>
                <a:fillRect/>
              </a:stretch>
            </p:blipFill>
            <p:spPr>
              <a:xfrm>
                <a:off x="4082734" y="172193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8A7A53B2-9181-6F45-8A3E-D943A0C0F705}"/>
                  </a:ext>
                </a:extLst>
              </p14:cNvPr>
              <p14:cNvContentPartPr/>
              <p14:nvPr/>
            </p14:nvContentPartPr>
            <p14:xfrm>
              <a:off x="3297330" y="1122510"/>
              <a:ext cx="2362680" cy="1099080"/>
            </p14:xfrm>
          </p:contentPart>
        </mc:Choice>
        <mc:Fallback xmlns="">
          <p:pic>
            <p:nvPicPr>
              <p:cNvPr id="9" name="Ink 8">
                <a:extLst>
                  <a:ext uri="{FF2B5EF4-FFF2-40B4-BE49-F238E27FC236}">
                    <a16:creationId xmlns:a16="http://schemas.microsoft.com/office/drawing/2014/main" id="{8A7A53B2-9181-6F45-8A3E-D943A0C0F705}"/>
                  </a:ext>
                </a:extLst>
              </p:cNvPr>
              <p:cNvPicPr/>
              <p:nvPr/>
            </p:nvPicPr>
            <p:blipFill>
              <a:blip r:embed="rId11"/>
              <a:stretch>
                <a:fillRect/>
              </a:stretch>
            </p:blipFill>
            <p:spPr>
              <a:xfrm>
                <a:off x="3293010" y="1118190"/>
                <a:ext cx="2371320" cy="1107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Ink 12">
                <a:extLst>
                  <a:ext uri="{FF2B5EF4-FFF2-40B4-BE49-F238E27FC236}">
                    <a16:creationId xmlns:a16="http://schemas.microsoft.com/office/drawing/2014/main" id="{B9B2A02D-9C79-084F-B6BF-F2700B0E00F1}"/>
                  </a:ext>
                </a:extLst>
              </p14:cNvPr>
              <p14:cNvContentPartPr/>
              <p14:nvPr/>
            </p14:nvContentPartPr>
            <p14:xfrm>
              <a:off x="3809610" y="5345670"/>
              <a:ext cx="1469520" cy="773280"/>
            </p14:xfrm>
          </p:contentPart>
        </mc:Choice>
        <mc:Fallback xmlns="">
          <p:pic>
            <p:nvPicPr>
              <p:cNvPr id="13" name="Ink 12">
                <a:extLst>
                  <a:ext uri="{FF2B5EF4-FFF2-40B4-BE49-F238E27FC236}">
                    <a16:creationId xmlns:a16="http://schemas.microsoft.com/office/drawing/2014/main" id="{B9B2A02D-9C79-084F-B6BF-F2700B0E00F1}"/>
                  </a:ext>
                </a:extLst>
              </p:cNvPr>
              <p:cNvPicPr/>
              <p:nvPr/>
            </p:nvPicPr>
            <p:blipFill>
              <a:blip r:embed="rId13"/>
              <a:stretch>
                <a:fillRect/>
              </a:stretch>
            </p:blipFill>
            <p:spPr>
              <a:xfrm>
                <a:off x="3805290" y="5341350"/>
                <a:ext cx="1478160" cy="7819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Ink 13">
                <a:extLst>
                  <a:ext uri="{FF2B5EF4-FFF2-40B4-BE49-F238E27FC236}">
                    <a16:creationId xmlns:a16="http://schemas.microsoft.com/office/drawing/2014/main" id="{F529318B-0982-634F-BB34-B9363FF31B4C}"/>
                  </a:ext>
                </a:extLst>
              </p14:cNvPr>
              <p14:cNvContentPartPr/>
              <p14:nvPr/>
            </p14:nvContentPartPr>
            <p14:xfrm>
              <a:off x="4585050" y="2598150"/>
              <a:ext cx="92160" cy="2525760"/>
            </p14:xfrm>
          </p:contentPart>
        </mc:Choice>
        <mc:Fallback xmlns="">
          <p:pic>
            <p:nvPicPr>
              <p:cNvPr id="14" name="Ink 13">
                <a:extLst>
                  <a:ext uri="{FF2B5EF4-FFF2-40B4-BE49-F238E27FC236}">
                    <a16:creationId xmlns:a16="http://schemas.microsoft.com/office/drawing/2014/main" id="{F529318B-0982-634F-BB34-B9363FF31B4C}"/>
                  </a:ext>
                </a:extLst>
              </p:cNvPr>
              <p:cNvPicPr/>
              <p:nvPr/>
            </p:nvPicPr>
            <p:blipFill>
              <a:blip r:embed="rId15"/>
              <a:stretch>
                <a:fillRect/>
              </a:stretch>
            </p:blipFill>
            <p:spPr>
              <a:xfrm>
                <a:off x="4580730" y="2593830"/>
                <a:ext cx="100800" cy="25344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8" name="Ink 17">
                <a:extLst>
                  <a:ext uri="{FF2B5EF4-FFF2-40B4-BE49-F238E27FC236}">
                    <a16:creationId xmlns:a16="http://schemas.microsoft.com/office/drawing/2014/main" id="{20B59315-D2E7-1448-863D-F84196D7C627}"/>
                  </a:ext>
                </a:extLst>
              </p14:cNvPr>
              <p14:cNvContentPartPr/>
              <p14:nvPr/>
            </p14:nvContentPartPr>
            <p14:xfrm>
              <a:off x="455130" y="3318510"/>
              <a:ext cx="2191320" cy="1086840"/>
            </p14:xfrm>
          </p:contentPart>
        </mc:Choice>
        <mc:Fallback xmlns="">
          <p:pic>
            <p:nvPicPr>
              <p:cNvPr id="18" name="Ink 17">
                <a:extLst>
                  <a:ext uri="{FF2B5EF4-FFF2-40B4-BE49-F238E27FC236}">
                    <a16:creationId xmlns:a16="http://schemas.microsoft.com/office/drawing/2014/main" id="{20B59315-D2E7-1448-863D-F84196D7C627}"/>
                  </a:ext>
                </a:extLst>
              </p:cNvPr>
              <p:cNvPicPr/>
              <p:nvPr/>
            </p:nvPicPr>
            <p:blipFill>
              <a:blip r:embed="rId17"/>
              <a:stretch>
                <a:fillRect/>
              </a:stretch>
            </p:blipFill>
            <p:spPr>
              <a:xfrm>
                <a:off x="450810" y="3314190"/>
                <a:ext cx="2199960" cy="10954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9" name="Ink 18">
                <a:extLst>
                  <a:ext uri="{FF2B5EF4-FFF2-40B4-BE49-F238E27FC236}">
                    <a16:creationId xmlns:a16="http://schemas.microsoft.com/office/drawing/2014/main" id="{C6504A3D-288C-C343-A143-03594100BADB}"/>
                  </a:ext>
                </a:extLst>
              </p14:cNvPr>
              <p14:cNvContentPartPr/>
              <p14:nvPr/>
            </p14:nvContentPartPr>
            <p14:xfrm>
              <a:off x="6390450" y="3211950"/>
              <a:ext cx="1947960" cy="1010880"/>
            </p14:xfrm>
          </p:contentPart>
        </mc:Choice>
        <mc:Fallback xmlns="">
          <p:pic>
            <p:nvPicPr>
              <p:cNvPr id="19" name="Ink 18">
                <a:extLst>
                  <a:ext uri="{FF2B5EF4-FFF2-40B4-BE49-F238E27FC236}">
                    <a16:creationId xmlns:a16="http://schemas.microsoft.com/office/drawing/2014/main" id="{C6504A3D-288C-C343-A143-03594100BADB}"/>
                  </a:ext>
                </a:extLst>
              </p:cNvPr>
              <p:cNvPicPr/>
              <p:nvPr/>
            </p:nvPicPr>
            <p:blipFill>
              <a:blip r:embed="rId19"/>
              <a:stretch>
                <a:fillRect/>
              </a:stretch>
            </p:blipFill>
            <p:spPr>
              <a:xfrm>
                <a:off x="6386130" y="3207630"/>
                <a:ext cx="1956600" cy="10195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0" name="Ink 19">
                <a:extLst>
                  <a:ext uri="{FF2B5EF4-FFF2-40B4-BE49-F238E27FC236}">
                    <a16:creationId xmlns:a16="http://schemas.microsoft.com/office/drawing/2014/main" id="{BED7B394-9C41-5D40-A390-BA8799115F1A}"/>
                  </a:ext>
                </a:extLst>
              </p14:cNvPr>
              <p14:cNvContentPartPr/>
              <p14:nvPr/>
            </p14:nvContentPartPr>
            <p14:xfrm>
              <a:off x="3238290" y="3792270"/>
              <a:ext cx="3261240" cy="101880"/>
            </p14:xfrm>
          </p:contentPart>
        </mc:Choice>
        <mc:Fallback xmlns="">
          <p:pic>
            <p:nvPicPr>
              <p:cNvPr id="20" name="Ink 19">
                <a:extLst>
                  <a:ext uri="{FF2B5EF4-FFF2-40B4-BE49-F238E27FC236}">
                    <a16:creationId xmlns:a16="http://schemas.microsoft.com/office/drawing/2014/main" id="{BED7B394-9C41-5D40-A390-BA8799115F1A}"/>
                  </a:ext>
                </a:extLst>
              </p:cNvPr>
              <p:cNvPicPr/>
              <p:nvPr/>
            </p:nvPicPr>
            <p:blipFill>
              <a:blip r:embed="rId21"/>
              <a:stretch>
                <a:fillRect/>
              </a:stretch>
            </p:blipFill>
            <p:spPr>
              <a:xfrm>
                <a:off x="3233970" y="3787950"/>
                <a:ext cx="3269880"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3" name="Ink 22">
                <a:extLst>
                  <a:ext uri="{FF2B5EF4-FFF2-40B4-BE49-F238E27FC236}">
                    <a16:creationId xmlns:a16="http://schemas.microsoft.com/office/drawing/2014/main" id="{647D571A-163A-9F45-865A-99A511D7F210}"/>
                  </a:ext>
                </a:extLst>
              </p14:cNvPr>
              <p14:cNvContentPartPr/>
              <p14:nvPr/>
            </p14:nvContentPartPr>
            <p14:xfrm>
              <a:off x="5427450" y="2463510"/>
              <a:ext cx="249480" cy="221040"/>
            </p14:xfrm>
          </p:contentPart>
        </mc:Choice>
        <mc:Fallback xmlns="">
          <p:pic>
            <p:nvPicPr>
              <p:cNvPr id="23" name="Ink 22">
                <a:extLst>
                  <a:ext uri="{FF2B5EF4-FFF2-40B4-BE49-F238E27FC236}">
                    <a16:creationId xmlns:a16="http://schemas.microsoft.com/office/drawing/2014/main" id="{647D571A-163A-9F45-865A-99A511D7F210}"/>
                  </a:ext>
                </a:extLst>
              </p:cNvPr>
              <p:cNvPicPr/>
              <p:nvPr/>
            </p:nvPicPr>
            <p:blipFill>
              <a:blip r:embed="rId23"/>
              <a:stretch>
                <a:fillRect/>
              </a:stretch>
            </p:blipFill>
            <p:spPr>
              <a:xfrm>
                <a:off x="5391450" y="2427510"/>
                <a:ext cx="321120" cy="29268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4" name="Ink 23">
                <a:extLst>
                  <a:ext uri="{FF2B5EF4-FFF2-40B4-BE49-F238E27FC236}">
                    <a16:creationId xmlns:a16="http://schemas.microsoft.com/office/drawing/2014/main" id="{3469E3D2-22E8-0B43-9C33-D2AD0F195F9B}"/>
                  </a:ext>
                </a:extLst>
              </p14:cNvPr>
              <p14:cNvContentPartPr/>
              <p14:nvPr/>
            </p14:nvContentPartPr>
            <p14:xfrm>
              <a:off x="4083210" y="4743390"/>
              <a:ext cx="263880" cy="244800"/>
            </p14:xfrm>
          </p:contentPart>
        </mc:Choice>
        <mc:Fallback xmlns="">
          <p:pic>
            <p:nvPicPr>
              <p:cNvPr id="24" name="Ink 23">
                <a:extLst>
                  <a:ext uri="{FF2B5EF4-FFF2-40B4-BE49-F238E27FC236}">
                    <a16:creationId xmlns:a16="http://schemas.microsoft.com/office/drawing/2014/main" id="{3469E3D2-22E8-0B43-9C33-D2AD0F195F9B}"/>
                  </a:ext>
                </a:extLst>
              </p:cNvPr>
              <p:cNvPicPr/>
              <p:nvPr/>
            </p:nvPicPr>
            <p:blipFill>
              <a:blip r:embed="rId25"/>
              <a:stretch>
                <a:fillRect/>
              </a:stretch>
            </p:blipFill>
            <p:spPr>
              <a:xfrm>
                <a:off x="4047570" y="4707390"/>
                <a:ext cx="335520" cy="316440"/>
              </a:xfrm>
              <a:prstGeom prst="rect">
                <a:avLst/>
              </a:prstGeom>
            </p:spPr>
          </p:pic>
        </mc:Fallback>
      </mc:AlternateContent>
    </p:spTree>
    <p:extLst>
      <p:ext uri="{BB962C8B-B14F-4D97-AF65-F5344CB8AC3E}">
        <p14:creationId xmlns:p14="http://schemas.microsoft.com/office/powerpoint/2010/main" val="6763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strVal val="#ppt_w*0.70"/>
                                          </p:val>
                                        </p:tav>
                                        <p:tav tm="100000">
                                          <p:val>
                                            <p:strVal val="#ppt_w"/>
                                          </p:val>
                                        </p:tav>
                                      </p:tavLst>
                                    </p:anim>
                                    <p:anim calcmode="lin" valueType="num">
                                      <p:cBhvr>
                                        <p:cTn id="22" dur="1000" fill="hold"/>
                                        <p:tgtEl>
                                          <p:spTgt spid="14"/>
                                        </p:tgtEl>
                                        <p:attrNameLst>
                                          <p:attrName>ppt_h</p:attrName>
                                        </p:attrNameLst>
                                      </p:cBhvr>
                                      <p:tavLst>
                                        <p:tav tm="0">
                                          <p:val>
                                            <p:strVal val="#ppt_h"/>
                                          </p:val>
                                        </p:tav>
                                        <p:tav tm="100000">
                                          <p:val>
                                            <p:strVal val="#ppt_h"/>
                                          </p:val>
                                        </p:tav>
                                      </p:tavLst>
                                    </p:anim>
                                    <p:animEffect transition="in" filter="fade">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dissolve">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dissolve">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500" fill="hold"/>
                                        <p:tgtEl>
                                          <p:spTgt spid="20"/>
                                        </p:tgtEl>
                                        <p:attrNameLst>
                                          <p:attrName>ppt_w</p:attrName>
                                        </p:attrNameLst>
                                      </p:cBhvr>
                                      <p:tavLst>
                                        <p:tav tm="0">
                                          <p:val>
                                            <p:fltVal val="0"/>
                                          </p:val>
                                        </p:tav>
                                        <p:tav tm="100000">
                                          <p:val>
                                            <p:strVal val="#ppt_w"/>
                                          </p:val>
                                        </p:tav>
                                      </p:tavLst>
                                    </p:anim>
                                    <p:anim calcmode="lin" valueType="num">
                                      <p:cBhvr>
                                        <p:cTn id="39" dur="500" fill="hold"/>
                                        <p:tgtEl>
                                          <p:spTgt spid="20"/>
                                        </p:tgtEl>
                                        <p:attrNameLst>
                                          <p:attrName>ppt_h</p:attrName>
                                        </p:attrNameLst>
                                      </p:cBhvr>
                                      <p:tavLst>
                                        <p:tav tm="0">
                                          <p:val>
                                            <p:fltVal val="0"/>
                                          </p:val>
                                        </p:tav>
                                        <p:tav tm="100000">
                                          <p:val>
                                            <p:strVal val="#ppt_h"/>
                                          </p:val>
                                        </p:tav>
                                      </p:tavLst>
                                    </p:anim>
                                    <p:animEffect transition="in" filter="fade">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50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50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506" y="333834"/>
            <a:ext cx="7616184" cy="750347"/>
          </a:xfrm>
        </p:spPr>
        <p:txBody>
          <a:bodyPr/>
          <a:lstStyle/>
          <a:p>
            <a:r>
              <a:rPr lang="en-US" dirty="0"/>
              <a:t>Defining a new role</a:t>
            </a:r>
            <a:endParaRPr lang="en-US" sz="3600" dirty="0"/>
          </a:p>
        </p:txBody>
      </p:sp>
      <p:sp>
        <p:nvSpPr>
          <p:cNvPr id="3" name="Content Placeholder 2"/>
          <p:cNvSpPr>
            <a:spLocks noGrp="1"/>
          </p:cNvSpPr>
          <p:nvPr>
            <p:ph idx="1"/>
          </p:nvPr>
        </p:nvSpPr>
        <p:spPr>
          <a:xfrm>
            <a:off x="563071" y="1244600"/>
            <a:ext cx="8229600" cy="4638705"/>
          </a:xfrm>
        </p:spPr>
        <p:txBody>
          <a:bodyPr>
            <a:normAutofit/>
          </a:bodyPr>
          <a:lstStyle/>
          <a:p>
            <a:r>
              <a:rPr lang="en-US" sz="3000" b="1" dirty="0"/>
              <a:t>Solicit input from your board and staff</a:t>
            </a:r>
            <a:endParaRPr lang="en-US" sz="2000" b="1" dirty="0"/>
          </a:p>
          <a:p>
            <a:pPr lvl="1">
              <a:buNone/>
            </a:pPr>
            <a:endParaRPr lang="en-US" dirty="0"/>
          </a:p>
        </p:txBody>
      </p:sp>
      <p:pic>
        <p:nvPicPr>
          <p:cNvPr id="8" name="Picture 7" descr="A picture containing background pattern&#10;&#10;Description automatically generated">
            <a:extLst>
              <a:ext uri="{FF2B5EF4-FFF2-40B4-BE49-F238E27FC236}">
                <a16:creationId xmlns:a16="http://schemas.microsoft.com/office/drawing/2014/main" id="{D034A4A5-CF1C-B344-833B-BBA563679318}"/>
              </a:ext>
            </a:extLst>
          </p:cNvPr>
          <p:cNvPicPr>
            <a:picLocks noChangeAspect="1"/>
          </p:cNvPicPr>
          <p:nvPr/>
        </p:nvPicPr>
        <p:blipFill>
          <a:blip r:embed="rId3"/>
          <a:stretch>
            <a:fillRect/>
          </a:stretch>
        </p:blipFill>
        <p:spPr>
          <a:xfrm>
            <a:off x="796919" y="1893482"/>
            <a:ext cx="7761903" cy="4150242"/>
          </a:xfrm>
          <a:prstGeom prst="rect">
            <a:avLst/>
          </a:prstGeom>
        </p:spPr>
      </p:pic>
    </p:spTree>
    <p:extLst>
      <p:ext uri="{BB962C8B-B14F-4D97-AF65-F5344CB8AC3E}">
        <p14:creationId xmlns:p14="http://schemas.microsoft.com/office/powerpoint/2010/main" val="489834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8623" y="1482136"/>
            <a:ext cx="6666904" cy="4154984"/>
          </a:xfrm>
          <a:prstGeom prst="rect">
            <a:avLst/>
          </a:prstGeom>
          <a:noFill/>
        </p:spPr>
        <p:txBody>
          <a:bodyPr wrap="square" rtlCol="0">
            <a:spAutoFit/>
          </a:bodyPr>
          <a:lstStyle/>
          <a:p>
            <a:pPr algn="ctr"/>
            <a:r>
              <a:rPr lang="en-US" sz="6600" dirty="0">
                <a:solidFill>
                  <a:schemeClr val="bg1"/>
                </a:solidFill>
                <a:latin typeface="Optima"/>
                <a:cs typeface="Optima"/>
              </a:rPr>
              <a:t>Position description – what do I include?</a:t>
            </a:r>
          </a:p>
        </p:txBody>
      </p:sp>
    </p:spTree>
    <p:extLst>
      <p:ext uri="{BB962C8B-B14F-4D97-AF65-F5344CB8AC3E}">
        <p14:creationId xmlns:p14="http://schemas.microsoft.com/office/powerpoint/2010/main" val="4154437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a:xfrm>
            <a:off x="1067305" y="362535"/>
            <a:ext cx="7558161" cy="894369"/>
          </a:xfrm>
        </p:spPr>
        <p:txBody>
          <a:bodyPr/>
          <a:lstStyle/>
          <a:p>
            <a:r>
              <a:rPr lang="en-US" dirty="0"/>
              <a:t>Developing a position description</a:t>
            </a:r>
          </a:p>
        </p:txBody>
      </p:sp>
      <p:pic>
        <p:nvPicPr>
          <p:cNvPr id="16" name="Content Placeholder 15" descr="Shape&#10;&#10;Description automatically generated with medium confidence">
            <a:extLst>
              <a:ext uri="{FF2B5EF4-FFF2-40B4-BE49-F238E27FC236}">
                <a16:creationId xmlns:a16="http://schemas.microsoft.com/office/drawing/2014/main" id="{4CF76C6A-2027-0F44-B8C4-A6222BAFD5BE}"/>
              </a:ext>
            </a:extLst>
          </p:cNvPr>
          <p:cNvPicPr>
            <a:picLocks noGrp="1" noChangeAspect="1"/>
          </p:cNvPicPr>
          <p:nvPr>
            <p:ph idx="1"/>
          </p:nvPr>
        </p:nvPicPr>
        <p:blipFill>
          <a:blip r:embed="rId3"/>
          <a:stretch>
            <a:fillRect/>
          </a:stretch>
        </p:blipFill>
        <p:spPr>
          <a:xfrm>
            <a:off x="460511" y="1356847"/>
            <a:ext cx="7558161" cy="5443607"/>
          </a:xfrm>
        </p:spPr>
      </p:pic>
      <p:sp>
        <p:nvSpPr>
          <p:cNvPr id="17" name="TextBox 16">
            <a:extLst>
              <a:ext uri="{FF2B5EF4-FFF2-40B4-BE49-F238E27FC236}">
                <a16:creationId xmlns:a16="http://schemas.microsoft.com/office/drawing/2014/main" id="{60C72948-3871-8747-84D0-A128ABF6EF07}"/>
              </a:ext>
            </a:extLst>
          </p:cNvPr>
          <p:cNvSpPr txBox="1"/>
          <p:nvPr/>
        </p:nvSpPr>
        <p:spPr>
          <a:xfrm>
            <a:off x="1125328" y="1954991"/>
            <a:ext cx="7500138" cy="4801314"/>
          </a:xfrm>
          <a:prstGeom prst="rect">
            <a:avLst/>
          </a:prstGeom>
          <a:noFill/>
        </p:spPr>
        <p:txBody>
          <a:bodyPr wrap="square" rtlCol="0">
            <a:spAutoFit/>
          </a:bodyPr>
          <a:lstStyle/>
          <a:p>
            <a:pPr marL="285750" indent="-285750">
              <a:buFont typeface="Wingdings" pitchFamily="2" charset="2"/>
              <a:buChar char="v"/>
            </a:pPr>
            <a:r>
              <a:rPr lang="en-US" sz="3200" dirty="0"/>
              <a:t>Job Title &amp; Purpose</a:t>
            </a:r>
          </a:p>
          <a:p>
            <a:endParaRPr lang="en-US" sz="3200" dirty="0"/>
          </a:p>
          <a:p>
            <a:pPr marL="285750" indent="-285750">
              <a:buFont typeface="Wingdings" pitchFamily="2" charset="2"/>
              <a:buChar char="v"/>
            </a:pPr>
            <a:r>
              <a:rPr lang="en-US" sz="3200" dirty="0"/>
              <a:t>Organizational Overview</a:t>
            </a:r>
          </a:p>
          <a:p>
            <a:endParaRPr lang="en-US" sz="3200" dirty="0"/>
          </a:p>
          <a:p>
            <a:pPr marL="285750" indent="-285750">
              <a:buFont typeface="Wingdings" pitchFamily="2" charset="2"/>
              <a:buChar char="v"/>
            </a:pPr>
            <a:r>
              <a:rPr lang="en-US" sz="3200" dirty="0"/>
              <a:t>Duties &amp; Responsibilities</a:t>
            </a:r>
          </a:p>
          <a:p>
            <a:endParaRPr lang="en-US" sz="3200" dirty="0"/>
          </a:p>
          <a:p>
            <a:pPr marL="285750" indent="-285750">
              <a:buFont typeface="Wingdings" pitchFamily="2" charset="2"/>
              <a:buChar char="v"/>
            </a:pPr>
            <a:r>
              <a:rPr lang="en-US" sz="3200" dirty="0"/>
              <a:t>Qualifications</a:t>
            </a:r>
          </a:p>
          <a:p>
            <a:endParaRPr lang="en-US" sz="3200" dirty="0"/>
          </a:p>
          <a:p>
            <a:pPr marL="285750" indent="-285750">
              <a:buFont typeface="Wingdings" pitchFamily="2" charset="2"/>
              <a:buChar char="v"/>
            </a:pPr>
            <a:r>
              <a:rPr lang="en-US" sz="3200" dirty="0"/>
              <a:t>Work Environment</a:t>
            </a:r>
          </a:p>
          <a:p>
            <a:pPr marL="285750" indent="-285750">
              <a:buFont typeface="Wingdings" pitchFamily="2" charset="2"/>
              <a:buChar char="v"/>
            </a:pPr>
            <a:endParaRPr lang="en-US" dirty="0"/>
          </a:p>
        </p:txBody>
      </p:sp>
    </p:spTree>
    <p:extLst>
      <p:ext uri="{BB962C8B-B14F-4D97-AF65-F5344CB8AC3E}">
        <p14:creationId xmlns:p14="http://schemas.microsoft.com/office/powerpoint/2010/main" val="3493314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p:txBody>
          <a:bodyPr/>
          <a:lstStyle/>
          <a:p>
            <a:r>
              <a:rPr lang="en-US" dirty="0"/>
              <a:t>Developing a position description</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lnSpcReduction="10000"/>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200" b="1" dirty="0"/>
              <a:t>Job Title: </a:t>
            </a:r>
          </a:p>
          <a:p>
            <a:pPr marL="1028700" lvl="1">
              <a:buFont typeface="Wingdings" pitchFamily="2" charset="2"/>
              <a:buChar char="§"/>
            </a:pPr>
            <a:r>
              <a:rPr lang="en-US" sz="3000" dirty="0"/>
              <a:t>Clear</a:t>
            </a:r>
          </a:p>
          <a:p>
            <a:pPr marL="1028700" lvl="1">
              <a:buFont typeface="Wingdings" pitchFamily="2" charset="2"/>
              <a:buChar char="§"/>
            </a:pPr>
            <a:r>
              <a:rPr lang="en-US" sz="3000" dirty="0"/>
              <a:t>Descriptive</a:t>
            </a:r>
            <a:endParaRPr lang="en-US" sz="3200" dirty="0"/>
          </a:p>
          <a:p>
            <a:endParaRPr lang="en-US" sz="3200" dirty="0"/>
          </a:p>
          <a:p>
            <a:pPr marL="285750" indent="-285750">
              <a:buFont typeface="Wingdings" pitchFamily="2" charset="2"/>
              <a:buChar char="§"/>
            </a:pPr>
            <a:r>
              <a:rPr lang="en-US" sz="3200" b="1" dirty="0"/>
              <a:t>Job Purpose:</a:t>
            </a:r>
          </a:p>
          <a:p>
            <a:pPr marL="1028700" lvl="1">
              <a:buFont typeface="Wingdings" pitchFamily="2" charset="2"/>
              <a:buChar char="§"/>
            </a:pPr>
            <a:r>
              <a:rPr lang="en-US" sz="3000" dirty="0"/>
              <a:t>Length</a:t>
            </a:r>
          </a:p>
          <a:p>
            <a:pPr marL="1028700" lvl="1">
              <a:buFont typeface="Wingdings" pitchFamily="2" charset="2"/>
              <a:buChar char="§"/>
            </a:pPr>
            <a:r>
              <a:rPr lang="en-US" sz="3000" dirty="0"/>
              <a:t>Strategic objectives</a:t>
            </a:r>
          </a:p>
          <a:p>
            <a:pPr lvl="1">
              <a:buFont typeface="Wingdings" charset="2"/>
              <a:buNone/>
            </a:pPr>
            <a:endParaRPr lang="en-US" sz="2000" dirty="0"/>
          </a:p>
          <a:p>
            <a:pPr lvl="1">
              <a:buFont typeface="Wingdings" charset="2"/>
              <a:buNone/>
            </a:pPr>
            <a:endParaRPr lang="en-US" sz="2000" dirty="0"/>
          </a:p>
        </p:txBody>
      </p:sp>
      <p:pic>
        <p:nvPicPr>
          <p:cNvPr id="7" name="Picture 6" descr="Calendar&#10;&#10;Description automatically generated">
            <a:extLst>
              <a:ext uri="{FF2B5EF4-FFF2-40B4-BE49-F238E27FC236}">
                <a16:creationId xmlns:a16="http://schemas.microsoft.com/office/drawing/2014/main" id="{A6852918-C3F8-B74A-8E65-A9BBC1B10B47}"/>
              </a:ext>
            </a:extLst>
          </p:cNvPr>
          <p:cNvPicPr>
            <a:picLocks noChangeAspect="1"/>
          </p:cNvPicPr>
          <p:nvPr/>
        </p:nvPicPr>
        <p:blipFill>
          <a:blip r:embed="rId3"/>
          <a:stretch>
            <a:fillRect/>
          </a:stretch>
        </p:blipFill>
        <p:spPr>
          <a:xfrm>
            <a:off x="4062904" y="2021094"/>
            <a:ext cx="4518025" cy="2815811"/>
          </a:xfrm>
          <a:prstGeom prst="rect">
            <a:avLst/>
          </a:prstGeom>
        </p:spPr>
      </p:pic>
    </p:spTree>
    <p:extLst>
      <p:ext uri="{BB962C8B-B14F-4D97-AF65-F5344CB8AC3E}">
        <p14:creationId xmlns:p14="http://schemas.microsoft.com/office/powerpoint/2010/main" val="182012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p:txBody>
          <a:bodyPr/>
          <a:lstStyle/>
          <a:p>
            <a:r>
              <a:rPr lang="en-US" dirty="0"/>
              <a:t>Developing a position description</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200" b="1" dirty="0"/>
              <a:t>Organizational Overview:</a:t>
            </a:r>
          </a:p>
          <a:p>
            <a:pPr marL="1028700" lvl="1">
              <a:buFont typeface="Wingdings" pitchFamily="2" charset="2"/>
              <a:buChar char="§"/>
            </a:pPr>
            <a:r>
              <a:rPr lang="en-US" sz="3000" dirty="0"/>
              <a:t>Mission</a:t>
            </a:r>
          </a:p>
          <a:p>
            <a:pPr marL="1028700" lvl="1">
              <a:buFont typeface="Wingdings" pitchFamily="2" charset="2"/>
              <a:buChar char="§"/>
            </a:pPr>
            <a:r>
              <a:rPr lang="en-US" sz="3000" dirty="0"/>
              <a:t>Core constituents</a:t>
            </a:r>
          </a:p>
          <a:p>
            <a:pPr marL="1028700" lvl="1">
              <a:buFont typeface="Wingdings" pitchFamily="2" charset="2"/>
              <a:buChar char="§"/>
            </a:pPr>
            <a:r>
              <a:rPr lang="en-US" sz="3000" dirty="0"/>
              <a:t>Vision for the future</a:t>
            </a:r>
          </a:p>
          <a:p>
            <a:pPr marL="1028700" lvl="1">
              <a:buFont typeface="Wingdings" pitchFamily="2" charset="2"/>
              <a:buChar char="§"/>
            </a:pPr>
            <a:r>
              <a:rPr lang="en-US" sz="3000" dirty="0"/>
              <a:t>Impact to date</a:t>
            </a:r>
          </a:p>
          <a:p>
            <a:pPr marL="1028700" lvl="1">
              <a:buFont typeface="Wingdings" pitchFamily="2" charset="2"/>
              <a:buChar char="§"/>
            </a:pPr>
            <a:r>
              <a:rPr lang="en-US" sz="3000" dirty="0"/>
              <a:t>Organizational values </a:t>
            </a:r>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2658626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p:txBody>
          <a:bodyPr/>
          <a:lstStyle/>
          <a:p>
            <a:r>
              <a:rPr lang="en-US" dirty="0"/>
              <a:t>Developing a position description</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985178"/>
          </a:xfrm>
          <a:prstGeom prst="rect">
            <a:avLst/>
          </a:prstGeom>
        </p:spPr>
        <p:txBody>
          <a:bodyPr vert="horz" lIns="0" tIns="0" rIns="91440" bIns="45720" rtlCol="0">
            <a:normAutofit fontScale="62500" lnSpcReduction="20000"/>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800" dirty="0"/>
              <a:t>The Deschutes Land Trust </a:t>
            </a:r>
            <a:r>
              <a:rPr lang="en-US" sz="3800" dirty="0">
                <a:highlight>
                  <a:srgbClr val="FF00FF"/>
                </a:highlight>
              </a:rPr>
              <a:t>conserves and cares for the lands and waters that sustain Central Oregon</a:t>
            </a:r>
            <a:r>
              <a:rPr lang="en-US" sz="3800" dirty="0"/>
              <a:t>, </a:t>
            </a:r>
            <a:r>
              <a:rPr lang="en-US" sz="3800" dirty="0">
                <a:highlight>
                  <a:srgbClr val="00FFFF"/>
                </a:highlight>
              </a:rPr>
              <a:t>so local communities and the natural world can flourish together for generations to come</a:t>
            </a:r>
            <a:r>
              <a:rPr lang="en-US" sz="3800" dirty="0"/>
              <a:t>. </a:t>
            </a:r>
            <a:r>
              <a:rPr lang="en-US" sz="3800" dirty="0">
                <a:highlight>
                  <a:srgbClr val="00FF00"/>
                </a:highlight>
              </a:rPr>
              <a:t>Since 1995, the Land Trust has protected more than 17,500 acres throughout Central Oregon for future generations</a:t>
            </a:r>
            <a:r>
              <a:rPr lang="en-US" sz="3800" dirty="0"/>
              <a:t>. </a:t>
            </a:r>
            <a:r>
              <a:rPr lang="en-US" sz="3800" dirty="0">
                <a:highlight>
                  <a:srgbClr val="FFFF00"/>
                </a:highlight>
              </a:rPr>
              <a:t>We embrace diversity, equity, and inclusion, and are committed to building a conservation community with diverse backgrounds, cultures, and life experiences</a:t>
            </a:r>
            <a:r>
              <a:rPr lang="en-US" sz="3800" dirty="0"/>
              <a:t>. For more information about us, visit </a:t>
            </a:r>
            <a:r>
              <a:rPr lang="en-US" sz="3800" dirty="0" err="1"/>
              <a:t>deschuteslandtrust.org</a:t>
            </a:r>
            <a:r>
              <a:rPr lang="en-US" sz="3800" dirty="0"/>
              <a:t> </a:t>
            </a:r>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3977005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42F585-2227-5B4C-B02F-FB332E3A59E6}"/>
              </a:ext>
            </a:extLst>
          </p:cNvPr>
          <p:cNvSpPr>
            <a:spLocks noGrp="1"/>
          </p:cNvSpPr>
          <p:nvPr>
            <p:ph type="title"/>
          </p:nvPr>
        </p:nvSpPr>
        <p:spPr>
          <a:xfrm>
            <a:off x="1067305" y="362535"/>
            <a:ext cx="7616184" cy="750347"/>
          </a:xfrm>
        </p:spPr>
        <p:txBody>
          <a:bodyPr/>
          <a:lstStyle/>
          <a:p>
            <a:r>
              <a:rPr lang="en-US" dirty="0">
                <a:solidFill>
                  <a:schemeClr val="bg1"/>
                </a:solidFill>
              </a:rPr>
              <a:t>INTRODUCTIONS</a:t>
            </a:r>
          </a:p>
        </p:txBody>
      </p:sp>
      <p:sp>
        <p:nvSpPr>
          <p:cNvPr id="6" name="Content Placeholder 2">
            <a:extLst>
              <a:ext uri="{FF2B5EF4-FFF2-40B4-BE49-F238E27FC236}">
                <a16:creationId xmlns:a16="http://schemas.microsoft.com/office/drawing/2014/main" id="{AA31DC73-02B5-7F43-885C-19E70AC49698}"/>
              </a:ext>
            </a:extLst>
          </p:cNvPr>
          <p:cNvSpPr txBox="1">
            <a:spLocks/>
          </p:cNvSpPr>
          <p:nvPr/>
        </p:nvSpPr>
        <p:spPr>
          <a:xfrm>
            <a:off x="563071" y="1510287"/>
            <a:ext cx="8229600" cy="4638705"/>
          </a:xfrm>
          <a:prstGeom prst="rect">
            <a:avLst/>
          </a:prstGeom>
        </p:spPr>
        <p:txBody>
          <a:bodyPr>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2800" dirty="0">
                <a:solidFill>
                  <a:schemeClr val="bg1"/>
                </a:solidFill>
              </a:rPr>
              <a:t>In chat box please share:</a:t>
            </a:r>
          </a:p>
          <a:p>
            <a:pPr lvl="1"/>
            <a:r>
              <a:rPr lang="en-US" sz="2400" dirty="0">
                <a:solidFill>
                  <a:schemeClr val="bg1"/>
                </a:solidFill>
              </a:rPr>
              <a:t>Your name</a:t>
            </a:r>
          </a:p>
          <a:p>
            <a:pPr lvl="1"/>
            <a:r>
              <a:rPr lang="en-US" sz="2400" dirty="0">
                <a:solidFill>
                  <a:schemeClr val="bg1"/>
                </a:solidFill>
              </a:rPr>
              <a:t>Your organization</a:t>
            </a:r>
          </a:p>
          <a:p>
            <a:pPr lvl="1"/>
            <a:r>
              <a:rPr lang="en-US" sz="2400" dirty="0">
                <a:solidFill>
                  <a:schemeClr val="bg1"/>
                </a:solidFill>
              </a:rPr>
              <a:t>Current number of employees</a:t>
            </a:r>
          </a:p>
          <a:p>
            <a:pPr lvl="1"/>
            <a:r>
              <a:rPr lang="en-US" sz="2400" dirty="0">
                <a:solidFill>
                  <a:schemeClr val="bg1"/>
                </a:solidFill>
              </a:rPr>
              <a:t>Next position you will be hiring for</a:t>
            </a:r>
          </a:p>
          <a:p>
            <a:pPr lvl="1"/>
            <a:endParaRPr lang="en-US" sz="2400" dirty="0">
              <a:solidFill>
                <a:schemeClr val="bg1"/>
              </a:solidFill>
            </a:endParaRPr>
          </a:p>
          <a:p>
            <a:pPr marL="342900" indent="-342900">
              <a:buFont typeface="Wingdings" pitchFamily="2" charset="2"/>
              <a:buChar char="§"/>
            </a:pPr>
            <a:r>
              <a:rPr lang="en-US" sz="2400" dirty="0">
                <a:solidFill>
                  <a:schemeClr val="bg1"/>
                </a:solidFill>
              </a:rPr>
              <a:t>If you would like to, please unmute and share:</a:t>
            </a:r>
            <a:endParaRPr lang="en-US" sz="2000" dirty="0"/>
          </a:p>
          <a:p>
            <a:pPr lvl="1"/>
            <a:r>
              <a:rPr lang="en-US" sz="2400" dirty="0">
                <a:solidFill>
                  <a:schemeClr val="bg1"/>
                </a:solidFill>
              </a:rPr>
              <a:t>1 thing you would like to gain from this workshop</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p:txBody>
          <a:bodyPr/>
          <a:lstStyle/>
          <a:p>
            <a:r>
              <a:rPr lang="en-US" dirty="0"/>
              <a:t>Developing a position description</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600" b="1" dirty="0"/>
              <a:t>Essential Duties:</a:t>
            </a:r>
          </a:p>
          <a:p>
            <a:pPr marL="1028700" lvl="1">
              <a:buFont typeface="Wingdings" pitchFamily="2" charset="2"/>
              <a:buChar char="§"/>
            </a:pPr>
            <a:r>
              <a:rPr lang="en-US" sz="3600" dirty="0"/>
              <a:t>Bulleted list</a:t>
            </a:r>
          </a:p>
          <a:p>
            <a:pPr marL="1028700" lvl="1">
              <a:buFont typeface="Wingdings" pitchFamily="2" charset="2"/>
              <a:buChar char="§"/>
            </a:pPr>
            <a:r>
              <a:rPr lang="en-US" sz="3600" dirty="0"/>
              <a:t>Group by topic/category</a:t>
            </a:r>
          </a:p>
          <a:p>
            <a:pPr marL="1028700" lvl="1">
              <a:buFont typeface="Wingdings" pitchFamily="2" charset="2"/>
              <a:buChar char="§"/>
            </a:pPr>
            <a:r>
              <a:rPr lang="en-US" sz="3600" dirty="0"/>
              <a:t>Organize by frequency</a:t>
            </a:r>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1283820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p:txBody>
          <a:bodyPr/>
          <a:lstStyle/>
          <a:p>
            <a:r>
              <a:rPr lang="en-US" dirty="0"/>
              <a:t>Developing a position description</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4236803" cy="4638705"/>
          </a:xfrm>
          <a:prstGeom prst="rect">
            <a:avLst/>
          </a:prstGeom>
        </p:spPr>
        <p:txBody>
          <a:bodyPr vert="horz" lIns="0" tIns="0" rIns="91440" bIns="45720" rtlCol="0">
            <a:normAutofit fontScale="92500"/>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4000" b="1" dirty="0"/>
              <a:t>Qualifications:</a:t>
            </a:r>
          </a:p>
          <a:p>
            <a:pPr marL="1028700" lvl="1">
              <a:buFont typeface="Wingdings" pitchFamily="2" charset="2"/>
              <a:buChar char="§"/>
            </a:pPr>
            <a:r>
              <a:rPr lang="en-US" sz="3600" dirty="0"/>
              <a:t>Education &amp; Experience</a:t>
            </a:r>
          </a:p>
          <a:p>
            <a:pPr marL="1028700" lvl="1">
              <a:buFont typeface="Wingdings" pitchFamily="2" charset="2"/>
              <a:buChar char="§"/>
            </a:pPr>
            <a:endParaRPr lang="en-US" sz="3600" dirty="0"/>
          </a:p>
          <a:p>
            <a:pPr marL="1028700" lvl="1">
              <a:buFont typeface="Wingdings" pitchFamily="2" charset="2"/>
              <a:buChar char="§"/>
            </a:pPr>
            <a:r>
              <a:rPr lang="en-US" sz="3600" dirty="0"/>
              <a:t>Knowledge, Skills &amp; Abilities</a:t>
            </a:r>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pic>
        <p:nvPicPr>
          <p:cNvPr id="7" name="Picture 6" descr="A picture containing text&#10;&#10;Description automatically generated">
            <a:extLst>
              <a:ext uri="{FF2B5EF4-FFF2-40B4-BE49-F238E27FC236}">
                <a16:creationId xmlns:a16="http://schemas.microsoft.com/office/drawing/2014/main" id="{43B7A367-BB17-4E49-B72A-A089332A7F18}"/>
              </a:ext>
            </a:extLst>
          </p:cNvPr>
          <p:cNvPicPr>
            <a:picLocks noChangeAspect="1"/>
          </p:cNvPicPr>
          <p:nvPr/>
        </p:nvPicPr>
        <p:blipFill>
          <a:blip r:embed="rId3"/>
          <a:stretch>
            <a:fillRect/>
          </a:stretch>
        </p:blipFill>
        <p:spPr>
          <a:xfrm>
            <a:off x="4572000" y="2255680"/>
            <a:ext cx="4111489" cy="2736009"/>
          </a:xfrm>
          <a:prstGeom prst="rect">
            <a:avLst/>
          </a:prstGeom>
        </p:spPr>
      </p:pic>
    </p:spTree>
    <p:extLst>
      <p:ext uri="{BB962C8B-B14F-4D97-AF65-F5344CB8AC3E}">
        <p14:creationId xmlns:p14="http://schemas.microsoft.com/office/powerpoint/2010/main" val="150993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50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p:txBody>
          <a:bodyPr/>
          <a:lstStyle/>
          <a:p>
            <a:r>
              <a:rPr lang="en-US" dirty="0"/>
              <a:t>Developing a position description</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200" b="1" dirty="0"/>
              <a:t>Required Qualifications:</a:t>
            </a:r>
          </a:p>
          <a:p>
            <a:pPr marL="1028700" lvl="1">
              <a:buFont typeface="Wingdings" pitchFamily="2" charset="2"/>
              <a:buChar char="§"/>
            </a:pPr>
            <a:r>
              <a:rPr lang="en-US" sz="3000" u="sng" dirty="0"/>
              <a:t>Education/Experience</a:t>
            </a:r>
          </a:p>
          <a:p>
            <a:pPr marL="1428750" lvl="2">
              <a:buFont typeface="Wingdings" pitchFamily="2" charset="2"/>
              <a:buChar char="§"/>
            </a:pPr>
            <a:r>
              <a:rPr lang="en-US" sz="3000" dirty="0"/>
              <a:t>Licensure or certifications</a:t>
            </a:r>
          </a:p>
          <a:p>
            <a:pPr marL="1428750" lvl="2">
              <a:buFont typeface="Wingdings" pitchFamily="2" charset="2"/>
              <a:buChar char="§"/>
            </a:pPr>
            <a:r>
              <a:rPr lang="en-US" sz="3000" dirty="0"/>
              <a:t>Lived experience versus on-the-job experience</a:t>
            </a:r>
          </a:p>
          <a:p>
            <a:pPr marL="1428750" lvl="2">
              <a:buFont typeface="Wingdings" pitchFamily="2" charset="2"/>
              <a:buChar char="§"/>
            </a:pPr>
            <a:r>
              <a:rPr lang="en-US" sz="3000" dirty="0"/>
              <a:t>Number of years of experience</a:t>
            </a:r>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34623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p:txBody>
          <a:bodyPr/>
          <a:lstStyle/>
          <a:p>
            <a:r>
              <a:rPr lang="en-US" dirty="0"/>
              <a:t>Developing a position description</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600" b="1" dirty="0"/>
              <a:t>Required Qualifications:</a:t>
            </a:r>
          </a:p>
          <a:p>
            <a:pPr marL="1028700" lvl="1">
              <a:buFont typeface="Wingdings" pitchFamily="2" charset="2"/>
              <a:buChar char="§"/>
            </a:pPr>
            <a:r>
              <a:rPr lang="en-US" sz="3200" u="sng" dirty="0"/>
              <a:t>Knowledge/Skills/Abilities</a:t>
            </a:r>
          </a:p>
          <a:p>
            <a:pPr marL="1428750" lvl="2">
              <a:buFont typeface="Wingdings" pitchFamily="2" charset="2"/>
              <a:buChar char="§"/>
            </a:pPr>
            <a:r>
              <a:rPr lang="en-US" sz="3200" dirty="0"/>
              <a:t>Languages</a:t>
            </a:r>
          </a:p>
          <a:p>
            <a:pPr marL="1428750" lvl="2">
              <a:buFont typeface="Wingdings" pitchFamily="2" charset="2"/>
              <a:buChar char="§"/>
            </a:pPr>
            <a:r>
              <a:rPr lang="en-US" sz="3200" dirty="0"/>
              <a:t>Level of knowledge</a:t>
            </a:r>
          </a:p>
          <a:p>
            <a:pPr marL="1428750" lvl="2">
              <a:buFont typeface="Wingdings" pitchFamily="2" charset="2"/>
              <a:buChar char="§"/>
            </a:pPr>
            <a:r>
              <a:rPr lang="en-US" sz="3200" dirty="0"/>
              <a:t>Values alignment</a:t>
            </a:r>
          </a:p>
          <a:p>
            <a:pPr marL="1428750" lvl="2">
              <a:buFont typeface="Wingdings" pitchFamily="2" charset="2"/>
              <a:buChar char="§"/>
            </a:pPr>
            <a:r>
              <a:rPr lang="en-US" sz="3200" dirty="0"/>
              <a:t>Soft skills</a:t>
            </a:r>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158302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p:txBody>
          <a:bodyPr/>
          <a:lstStyle/>
          <a:p>
            <a:r>
              <a:rPr lang="en-US" dirty="0"/>
              <a:t>Developing a position description</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200" b="1" dirty="0"/>
              <a:t>Working Environment</a:t>
            </a:r>
          </a:p>
          <a:p>
            <a:pPr marL="1028700" lvl="1">
              <a:buFont typeface="Wingdings" pitchFamily="2" charset="2"/>
              <a:buChar char="§"/>
            </a:pPr>
            <a:r>
              <a:rPr lang="en-US" sz="3200" dirty="0"/>
              <a:t>Location (remote, hybrid, in-office)</a:t>
            </a:r>
          </a:p>
          <a:p>
            <a:pPr marL="1028700" lvl="1">
              <a:buFont typeface="Wingdings" pitchFamily="2" charset="2"/>
              <a:buChar char="§"/>
            </a:pPr>
            <a:r>
              <a:rPr lang="en-US" sz="3200" dirty="0"/>
              <a:t>Travel</a:t>
            </a:r>
          </a:p>
          <a:p>
            <a:pPr marL="1028700" lvl="1">
              <a:buFont typeface="Wingdings" pitchFamily="2" charset="2"/>
              <a:buChar char="§"/>
            </a:pPr>
            <a:r>
              <a:rPr lang="en-US" sz="3200" dirty="0"/>
              <a:t>Physical requirements</a:t>
            </a:r>
          </a:p>
          <a:p>
            <a:pPr marL="285750" indent="-285750">
              <a:buFont typeface="Wingdings" pitchFamily="2" charset="2"/>
              <a:buChar char="§"/>
            </a:pPr>
            <a:r>
              <a:rPr lang="en-US" sz="3200" b="1" dirty="0"/>
              <a:t>Compensation</a:t>
            </a:r>
          </a:p>
          <a:p>
            <a:pPr marL="1200150" lvl="1" indent="-457200"/>
            <a:r>
              <a:rPr lang="en-US" sz="3000" dirty="0"/>
              <a:t>Benchmarking surveys</a:t>
            </a:r>
          </a:p>
          <a:p>
            <a:pPr marL="1028700" lvl="1">
              <a:buFont typeface="Wingdings" pitchFamily="2" charset="2"/>
              <a:buChar char="§"/>
            </a:pPr>
            <a:endParaRPr lang="en-US" sz="28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154320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50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8548" y="2321004"/>
            <a:ext cx="6666904" cy="1446550"/>
          </a:xfrm>
          <a:prstGeom prst="rect">
            <a:avLst/>
          </a:prstGeom>
          <a:noFill/>
        </p:spPr>
        <p:txBody>
          <a:bodyPr wrap="square" rtlCol="0">
            <a:spAutoFit/>
          </a:bodyPr>
          <a:lstStyle/>
          <a:p>
            <a:pPr algn="ctr"/>
            <a:r>
              <a:rPr lang="en-US" sz="8800" dirty="0">
                <a:solidFill>
                  <a:schemeClr val="bg1"/>
                </a:solidFill>
                <a:latin typeface="Optima"/>
                <a:cs typeface="Optima"/>
              </a:rPr>
              <a:t>Questions?</a:t>
            </a:r>
          </a:p>
        </p:txBody>
      </p:sp>
    </p:spTree>
    <p:extLst>
      <p:ext uri="{BB962C8B-B14F-4D97-AF65-F5344CB8AC3E}">
        <p14:creationId xmlns:p14="http://schemas.microsoft.com/office/powerpoint/2010/main" val="1928093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8548" y="1654254"/>
            <a:ext cx="6666904" cy="4154984"/>
          </a:xfrm>
          <a:prstGeom prst="rect">
            <a:avLst/>
          </a:prstGeom>
          <a:noFill/>
        </p:spPr>
        <p:txBody>
          <a:bodyPr wrap="square" rtlCol="0">
            <a:spAutoFit/>
          </a:bodyPr>
          <a:lstStyle/>
          <a:p>
            <a:pPr algn="ctr"/>
            <a:r>
              <a:rPr lang="en-US" sz="8800" dirty="0">
                <a:solidFill>
                  <a:schemeClr val="bg1"/>
                </a:solidFill>
                <a:latin typeface="Optima"/>
                <a:cs typeface="Optima"/>
              </a:rPr>
              <a:t>Recruiting &amp; screening candidates </a:t>
            </a:r>
          </a:p>
        </p:txBody>
      </p:sp>
    </p:spTree>
    <p:extLst>
      <p:ext uri="{BB962C8B-B14F-4D97-AF65-F5344CB8AC3E}">
        <p14:creationId xmlns:p14="http://schemas.microsoft.com/office/powerpoint/2010/main" val="663872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a:xfrm>
            <a:off x="1067305" y="362535"/>
            <a:ext cx="7616184" cy="1147752"/>
          </a:xfrm>
        </p:spPr>
        <p:txBody>
          <a:bodyPr/>
          <a:lstStyle/>
          <a:p>
            <a:r>
              <a:rPr lang="en-US" dirty="0"/>
              <a:t>Recruiting &amp; Screening candidates</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4000" dirty="0"/>
              <a:t>Ideas for being competitive:</a:t>
            </a:r>
          </a:p>
          <a:p>
            <a:pPr marL="1028700" lvl="1">
              <a:buFont typeface="Wingdings" pitchFamily="2" charset="2"/>
              <a:buChar char="§"/>
            </a:pPr>
            <a:r>
              <a:rPr lang="en-US" sz="3600" dirty="0"/>
              <a:t>Benefits!</a:t>
            </a:r>
          </a:p>
          <a:p>
            <a:pPr marL="1028700" lvl="1">
              <a:buFont typeface="Wingdings" pitchFamily="2" charset="2"/>
              <a:buChar char="§"/>
            </a:pPr>
            <a:r>
              <a:rPr lang="en-US" sz="3600" dirty="0"/>
              <a:t>Flexibility</a:t>
            </a:r>
          </a:p>
          <a:p>
            <a:pPr marL="1028700" lvl="1">
              <a:buFont typeface="Wingdings" pitchFamily="2" charset="2"/>
              <a:buChar char="§"/>
            </a:pPr>
            <a:r>
              <a:rPr lang="en-US" sz="3600" dirty="0"/>
              <a:t>Growth opportunities</a:t>
            </a:r>
          </a:p>
          <a:p>
            <a:pPr marL="1028700" lvl="1">
              <a:buFont typeface="Wingdings" pitchFamily="2" charset="2"/>
              <a:buChar char="§"/>
            </a:pPr>
            <a:r>
              <a:rPr lang="en-US" sz="3600" dirty="0"/>
              <a:t>Organizational culture</a:t>
            </a:r>
          </a:p>
          <a:p>
            <a:pPr marL="1028700" lvl="1">
              <a:buFont typeface="Wingdings" pitchFamily="2" charset="2"/>
              <a:buChar char="§"/>
            </a:pPr>
            <a:endParaRPr lang="en-US" sz="28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236164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a:xfrm>
            <a:off x="1067305" y="362535"/>
            <a:ext cx="7616184" cy="1147752"/>
          </a:xfrm>
        </p:spPr>
        <p:txBody>
          <a:bodyPr/>
          <a:lstStyle/>
          <a:p>
            <a:r>
              <a:rPr lang="en-US" dirty="0"/>
              <a:t>Recruiting &amp; Screening candidates</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7513624"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600" dirty="0"/>
              <a:t>Getting position description out there:</a:t>
            </a:r>
          </a:p>
          <a:p>
            <a:pPr marL="1028700" lvl="1">
              <a:buFont typeface="Wingdings" pitchFamily="2" charset="2"/>
              <a:buChar char="§"/>
            </a:pPr>
            <a:r>
              <a:rPr lang="en-US" sz="3200" dirty="0"/>
              <a:t>Your network</a:t>
            </a:r>
          </a:p>
          <a:p>
            <a:pPr marL="1028700" lvl="1">
              <a:buFont typeface="Wingdings" pitchFamily="2" charset="2"/>
              <a:buChar char="§"/>
            </a:pPr>
            <a:r>
              <a:rPr lang="en-US" sz="3200" dirty="0"/>
              <a:t>Social media</a:t>
            </a:r>
          </a:p>
          <a:p>
            <a:pPr marL="1028700" lvl="1">
              <a:buFont typeface="Wingdings" pitchFamily="2" charset="2"/>
              <a:buChar char="§"/>
            </a:pPr>
            <a:r>
              <a:rPr lang="en-US" sz="3200" dirty="0"/>
              <a:t>Online job posting</a:t>
            </a:r>
          </a:p>
          <a:p>
            <a:pPr marL="1028700" lvl="1">
              <a:buFont typeface="Wingdings" pitchFamily="2" charset="2"/>
              <a:buChar char="§"/>
            </a:pPr>
            <a:r>
              <a:rPr lang="en-US" sz="3200" dirty="0"/>
              <a:t>Collaborate</a:t>
            </a:r>
          </a:p>
          <a:p>
            <a:pPr marL="1028700" lvl="1">
              <a:buFont typeface="Wingdings" pitchFamily="2" charset="2"/>
              <a:buChar char="§"/>
            </a:pPr>
            <a:endParaRPr lang="en-US" sz="28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pic>
        <p:nvPicPr>
          <p:cNvPr id="5" name="Picture 4" descr="A picture containing person, athletic game, sport, tennis&#10;&#10;Description automatically generated">
            <a:extLst>
              <a:ext uri="{FF2B5EF4-FFF2-40B4-BE49-F238E27FC236}">
                <a16:creationId xmlns:a16="http://schemas.microsoft.com/office/drawing/2014/main" id="{C4FF7AB2-F5F0-FD48-BF38-59C5F6978FD6}"/>
              </a:ext>
            </a:extLst>
          </p:cNvPr>
          <p:cNvPicPr>
            <a:picLocks noChangeAspect="1"/>
          </p:cNvPicPr>
          <p:nvPr/>
        </p:nvPicPr>
        <p:blipFill>
          <a:blip r:embed="rId3"/>
          <a:stretch>
            <a:fillRect/>
          </a:stretch>
        </p:blipFill>
        <p:spPr>
          <a:xfrm>
            <a:off x="4770929" y="2362200"/>
            <a:ext cx="3810000" cy="2133600"/>
          </a:xfrm>
          <a:prstGeom prst="rect">
            <a:avLst/>
          </a:prstGeom>
        </p:spPr>
      </p:pic>
    </p:spTree>
    <p:extLst>
      <p:ext uri="{BB962C8B-B14F-4D97-AF65-F5344CB8AC3E}">
        <p14:creationId xmlns:p14="http://schemas.microsoft.com/office/powerpoint/2010/main" val="299514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50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a:xfrm>
            <a:off x="1067305" y="362535"/>
            <a:ext cx="7616184" cy="1147752"/>
          </a:xfrm>
        </p:spPr>
        <p:txBody>
          <a:bodyPr/>
          <a:lstStyle/>
          <a:p>
            <a:r>
              <a:rPr lang="en-US" dirty="0"/>
              <a:t>Recruiting &amp; Screening candidates</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fontScale="92500" lnSpcReduction="20000"/>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600" dirty="0"/>
              <a:t>Attracting diverse candidates</a:t>
            </a:r>
            <a:r>
              <a:rPr lang="en-US" sz="3600" b="1" dirty="0"/>
              <a:t>....DO:</a:t>
            </a:r>
          </a:p>
          <a:p>
            <a:pPr marL="1028700" lvl="1">
              <a:buFont typeface="Wingdings" pitchFamily="2" charset="2"/>
              <a:buChar char="§"/>
            </a:pPr>
            <a:r>
              <a:rPr lang="en-US" sz="3200" dirty="0"/>
              <a:t>Talk about your organization’s commitment to diversity</a:t>
            </a:r>
          </a:p>
          <a:p>
            <a:pPr marL="1028700" lvl="1">
              <a:buFont typeface="Wingdings" pitchFamily="2" charset="2"/>
              <a:buChar char="§"/>
            </a:pPr>
            <a:r>
              <a:rPr lang="en-US" sz="3200" dirty="0"/>
              <a:t>Consider non-traditional arrangements</a:t>
            </a:r>
          </a:p>
          <a:p>
            <a:pPr marL="1028700" lvl="1">
              <a:buFont typeface="Wingdings" pitchFamily="2" charset="2"/>
              <a:buChar char="§"/>
            </a:pPr>
            <a:r>
              <a:rPr lang="en-US" sz="3200" dirty="0"/>
              <a:t>Be inclusive to people with different physical abilities or neurodivergence</a:t>
            </a:r>
          </a:p>
          <a:p>
            <a:pPr marL="1028700" lvl="1">
              <a:buFont typeface="Wingdings" pitchFamily="2" charset="2"/>
              <a:buChar char="§"/>
            </a:pPr>
            <a:r>
              <a:rPr lang="en-US" sz="3200" dirty="0"/>
              <a:t>Tap networks and posting sites that reach diverse groups</a:t>
            </a:r>
          </a:p>
          <a:p>
            <a:pPr marL="1028700" lvl="1">
              <a:buFont typeface="Wingdings" pitchFamily="2" charset="2"/>
              <a:buChar char="§"/>
            </a:pPr>
            <a:endParaRPr lang="en-US" sz="28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349070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a:t>
            </a:r>
          </a:p>
        </p:txBody>
      </p:sp>
      <p:sp>
        <p:nvSpPr>
          <p:cNvPr id="3" name="Content Placeholder 2"/>
          <p:cNvSpPr>
            <a:spLocks noGrp="1"/>
          </p:cNvSpPr>
          <p:nvPr>
            <p:ph idx="1"/>
          </p:nvPr>
        </p:nvSpPr>
        <p:spPr/>
        <p:txBody>
          <a:bodyPr>
            <a:normAutofit lnSpcReduction="10000"/>
          </a:bodyPr>
          <a:lstStyle/>
          <a:p>
            <a:pPr marL="285750" indent="-285750">
              <a:buFont typeface="Wingdings" pitchFamily="2" charset="2"/>
              <a:buChar char="§"/>
            </a:pPr>
            <a:r>
              <a:rPr lang="en-US" sz="3200" dirty="0"/>
              <a:t>Defining new position/s in your organization</a:t>
            </a:r>
          </a:p>
          <a:p>
            <a:pPr lvl="1"/>
            <a:endParaRPr lang="en-US" sz="2800" dirty="0"/>
          </a:p>
          <a:p>
            <a:pPr marL="285750" indent="-285750">
              <a:buFont typeface="Wingdings" pitchFamily="2" charset="2"/>
              <a:buChar char="§"/>
            </a:pPr>
            <a:r>
              <a:rPr lang="en-US" sz="3200" dirty="0"/>
              <a:t>Developing an effective position description</a:t>
            </a:r>
          </a:p>
          <a:p>
            <a:pPr lvl="1">
              <a:buNone/>
            </a:pPr>
            <a:endParaRPr lang="en-US" sz="2800" dirty="0"/>
          </a:p>
          <a:p>
            <a:pPr marL="285750" indent="-285750">
              <a:buFont typeface="Wingdings" pitchFamily="2" charset="2"/>
              <a:buChar char="§"/>
            </a:pPr>
            <a:r>
              <a:rPr lang="en-US" sz="3200" dirty="0"/>
              <a:t>Attracting good candidates</a:t>
            </a:r>
          </a:p>
          <a:p>
            <a:endParaRPr lang="en-US" sz="3200" dirty="0"/>
          </a:p>
          <a:p>
            <a:pPr marL="285750" indent="-285750">
              <a:buFont typeface="Wingdings" pitchFamily="2" charset="2"/>
              <a:buChar char="§"/>
            </a:pPr>
            <a:r>
              <a:rPr lang="en-US" sz="3200" dirty="0"/>
              <a:t>Managing interview &amp; selection process</a:t>
            </a:r>
          </a:p>
          <a:p>
            <a:pPr lvl="1"/>
            <a:endParaRPr lang="en-US" sz="2000" dirty="0"/>
          </a:p>
          <a:p>
            <a:pPr lvl="1">
              <a:buNone/>
            </a:pPr>
            <a:endParaRPr lang="en-US" dirty="0"/>
          </a:p>
        </p:txBody>
      </p:sp>
    </p:spTree>
    <p:extLst>
      <p:ext uri="{BB962C8B-B14F-4D97-AF65-F5344CB8AC3E}">
        <p14:creationId xmlns:p14="http://schemas.microsoft.com/office/powerpoint/2010/main" val="4008977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a:xfrm>
            <a:off x="1067305" y="362535"/>
            <a:ext cx="7616184" cy="1147752"/>
          </a:xfrm>
        </p:spPr>
        <p:txBody>
          <a:bodyPr/>
          <a:lstStyle/>
          <a:p>
            <a:r>
              <a:rPr lang="en-US" dirty="0"/>
              <a:t>Recruiting &amp; Screening candidates</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369914"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600" dirty="0"/>
              <a:t>Attracting diverse candidates</a:t>
            </a:r>
            <a:r>
              <a:rPr lang="en-US" sz="3600" b="1" dirty="0"/>
              <a:t>....DON’T:</a:t>
            </a:r>
          </a:p>
          <a:p>
            <a:pPr marL="1028700" lvl="1">
              <a:buFont typeface="Wingdings" pitchFamily="2" charset="2"/>
              <a:buChar char="§"/>
            </a:pPr>
            <a:r>
              <a:rPr lang="en-US" sz="3600" dirty="0"/>
              <a:t>Use jargon</a:t>
            </a:r>
          </a:p>
          <a:p>
            <a:pPr marL="1028700" lvl="1">
              <a:buFont typeface="Wingdings" pitchFamily="2" charset="2"/>
              <a:buChar char="§"/>
            </a:pPr>
            <a:r>
              <a:rPr lang="en-US" sz="3600" dirty="0"/>
              <a:t>Use biased language</a:t>
            </a:r>
          </a:p>
          <a:p>
            <a:pPr marL="1028700" lvl="1">
              <a:buFont typeface="Wingdings" pitchFamily="2" charset="2"/>
              <a:buChar char="§"/>
            </a:pPr>
            <a:r>
              <a:rPr lang="en-US" sz="3600" dirty="0"/>
              <a:t>Overload the “must-have” qualifications</a:t>
            </a:r>
          </a:p>
          <a:p>
            <a:pPr marL="1028700" lvl="1">
              <a:buFont typeface="Wingdings" pitchFamily="2" charset="2"/>
              <a:buChar char="§"/>
            </a:pPr>
            <a:endParaRPr lang="en-US" sz="28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66263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a:xfrm>
            <a:off x="1067305" y="362535"/>
            <a:ext cx="7616184" cy="1147752"/>
          </a:xfrm>
        </p:spPr>
        <p:txBody>
          <a:bodyPr/>
          <a:lstStyle/>
          <a:p>
            <a:r>
              <a:rPr lang="en-US" dirty="0"/>
              <a:t>Recruiting &amp; Screening candidates</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400" dirty="0"/>
              <a:t>Screen candidates into three groups</a:t>
            </a:r>
            <a:endParaRPr lang="en-US" sz="3400" b="1" dirty="0"/>
          </a:p>
          <a:p>
            <a:pPr lvl="1" indent="0">
              <a:buNone/>
            </a:pPr>
            <a:endParaRPr lang="en-US" sz="3600" dirty="0"/>
          </a:p>
          <a:p>
            <a:pPr marL="1028700" lvl="1">
              <a:buFont typeface="Wingdings" pitchFamily="2" charset="2"/>
              <a:buChar char="§"/>
            </a:pPr>
            <a:endParaRPr lang="en-US" sz="28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grpSp>
        <p:nvGrpSpPr>
          <p:cNvPr id="3" name="Group 2">
            <a:extLst>
              <a:ext uri="{FF2B5EF4-FFF2-40B4-BE49-F238E27FC236}">
                <a16:creationId xmlns:a16="http://schemas.microsoft.com/office/drawing/2014/main" id="{B973ED92-F941-404B-A36F-B20FE6700372}"/>
              </a:ext>
            </a:extLst>
          </p:cNvPr>
          <p:cNvGrpSpPr/>
          <p:nvPr/>
        </p:nvGrpSpPr>
        <p:grpSpPr>
          <a:xfrm>
            <a:off x="779059" y="2556933"/>
            <a:ext cx="2240621" cy="1944729"/>
            <a:chOff x="779059" y="2556933"/>
            <a:chExt cx="2240621" cy="1944729"/>
          </a:xfrm>
        </p:grpSpPr>
        <p:sp>
          <p:nvSpPr>
            <p:cNvPr id="6" name="Oval 5">
              <a:extLst>
                <a:ext uri="{FF2B5EF4-FFF2-40B4-BE49-F238E27FC236}">
                  <a16:creationId xmlns:a16="http://schemas.microsoft.com/office/drawing/2014/main" id="{70B006C7-3305-8143-8C00-DA80A938AC4D}"/>
                </a:ext>
              </a:extLst>
            </p:cNvPr>
            <p:cNvSpPr/>
            <p:nvPr/>
          </p:nvSpPr>
          <p:spPr>
            <a:xfrm>
              <a:off x="779059" y="2556933"/>
              <a:ext cx="2240621" cy="1944729"/>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606F1BB-9529-1844-A370-5B104D13E32C}"/>
                </a:ext>
              </a:extLst>
            </p:cNvPr>
            <p:cNvSpPr txBox="1"/>
            <p:nvPr/>
          </p:nvSpPr>
          <p:spPr>
            <a:xfrm>
              <a:off x="779059" y="2828834"/>
              <a:ext cx="2082800" cy="1200329"/>
            </a:xfrm>
            <a:prstGeom prst="rect">
              <a:avLst/>
            </a:prstGeom>
            <a:noFill/>
          </p:spPr>
          <p:txBody>
            <a:bodyPr wrap="square" rtlCol="0">
              <a:spAutoFit/>
            </a:bodyPr>
            <a:lstStyle/>
            <a:p>
              <a:pPr algn="ctr"/>
              <a:r>
                <a:rPr lang="en-US" sz="3600" b="1" dirty="0"/>
                <a:t>Must haves +</a:t>
              </a:r>
            </a:p>
          </p:txBody>
        </p:sp>
      </p:grpSp>
      <p:grpSp>
        <p:nvGrpSpPr>
          <p:cNvPr id="5" name="Group 4">
            <a:extLst>
              <a:ext uri="{FF2B5EF4-FFF2-40B4-BE49-F238E27FC236}">
                <a16:creationId xmlns:a16="http://schemas.microsoft.com/office/drawing/2014/main" id="{4D2F873D-AEF4-3F42-9047-86C07DA6761D}"/>
              </a:ext>
            </a:extLst>
          </p:cNvPr>
          <p:cNvGrpSpPr/>
          <p:nvPr/>
        </p:nvGrpSpPr>
        <p:grpSpPr>
          <a:xfrm>
            <a:off x="3206410" y="3197799"/>
            <a:ext cx="2196682" cy="2051506"/>
            <a:chOff x="3206410" y="3197799"/>
            <a:chExt cx="2196682" cy="2051506"/>
          </a:xfrm>
        </p:grpSpPr>
        <p:sp>
          <p:nvSpPr>
            <p:cNvPr id="10" name="Oval 9">
              <a:extLst>
                <a:ext uri="{FF2B5EF4-FFF2-40B4-BE49-F238E27FC236}">
                  <a16:creationId xmlns:a16="http://schemas.microsoft.com/office/drawing/2014/main" id="{6A4604D7-C91D-5E4B-9486-FD6822E05404}"/>
                </a:ext>
              </a:extLst>
            </p:cNvPr>
            <p:cNvSpPr/>
            <p:nvPr/>
          </p:nvSpPr>
          <p:spPr>
            <a:xfrm>
              <a:off x="3206410" y="3197799"/>
              <a:ext cx="2196682" cy="2051506"/>
            </a:xfrm>
            <a:prstGeom prst="ellipse">
              <a:avLst/>
            </a:prstGeom>
            <a:no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6DF3A1A-5F11-324D-91E0-CBE03849A888}"/>
                </a:ext>
              </a:extLst>
            </p:cNvPr>
            <p:cNvSpPr txBox="1"/>
            <p:nvPr/>
          </p:nvSpPr>
          <p:spPr>
            <a:xfrm>
              <a:off x="3206410" y="3568109"/>
              <a:ext cx="2082800" cy="1200329"/>
            </a:xfrm>
            <a:prstGeom prst="rect">
              <a:avLst/>
            </a:prstGeom>
            <a:noFill/>
          </p:spPr>
          <p:txBody>
            <a:bodyPr wrap="square" rtlCol="0">
              <a:spAutoFit/>
            </a:bodyPr>
            <a:lstStyle/>
            <a:p>
              <a:pPr algn="ctr"/>
              <a:r>
                <a:rPr lang="en-US" sz="3600" b="1" dirty="0"/>
                <a:t>Must haves</a:t>
              </a:r>
            </a:p>
          </p:txBody>
        </p:sp>
      </p:grpSp>
      <p:grpSp>
        <p:nvGrpSpPr>
          <p:cNvPr id="17" name="Group 16">
            <a:extLst>
              <a:ext uri="{FF2B5EF4-FFF2-40B4-BE49-F238E27FC236}">
                <a16:creationId xmlns:a16="http://schemas.microsoft.com/office/drawing/2014/main" id="{763CEE2F-2D25-8842-AA81-63DD5CC22644}"/>
              </a:ext>
            </a:extLst>
          </p:cNvPr>
          <p:cNvGrpSpPr/>
          <p:nvPr/>
        </p:nvGrpSpPr>
        <p:grpSpPr>
          <a:xfrm>
            <a:off x="5818287" y="3918918"/>
            <a:ext cx="2082800" cy="1953098"/>
            <a:chOff x="5434955" y="3695138"/>
            <a:chExt cx="2082800" cy="1953098"/>
          </a:xfrm>
        </p:grpSpPr>
        <p:sp>
          <p:nvSpPr>
            <p:cNvPr id="13" name="Oval 12">
              <a:extLst>
                <a:ext uri="{FF2B5EF4-FFF2-40B4-BE49-F238E27FC236}">
                  <a16:creationId xmlns:a16="http://schemas.microsoft.com/office/drawing/2014/main" id="{CE447BB5-0E11-1140-ABAF-5801089D310C}"/>
                </a:ext>
              </a:extLst>
            </p:cNvPr>
            <p:cNvSpPr/>
            <p:nvPr/>
          </p:nvSpPr>
          <p:spPr>
            <a:xfrm>
              <a:off x="5434955" y="3695138"/>
              <a:ext cx="2082800" cy="195309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5608AE2-932A-8641-AFF7-A3532FB6D202}"/>
                </a:ext>
              </a:extLst>
            </p:cNvPr>
            <p:cNvSpPr txBox="1"/>
            <p:nvPr/>
          </p:nvSpPr>
          <p:spPr>
            <a:xfrm>
              <a:off x="5592776" y="3944494"/>
              <a:ext cx="1767158" cy="1569660"/>
            </a:xfrm>
            <a:prstGeom prst="rect">
              <a:avLst/>
            </a:prstGeom>
            <a:noFill/>
          </p:spPr>
          <p:txBody>
            <a:bodyPr wrap="square" rtlCol="0">
              <a:spAutoFit/>
            </a:bodyPr>
            <a:lstStyle/>
            <a:p>
              <a:pPr algn="ctr"/>
              <a:r>
                <a:rPr lang="en-US" sz="3200" b="1" dirty="0"/>
                <a:t>None of the above</a:t>
              </a:r>
            </a:p>
          </p:txBody>
        </p:sp>
      </p:grpSp>
    </p:spTree>
    <p:extLst>
      <p:ext uri="{BB962C8B-B14F-4D97-AF65-F5344CB8AC3E}">
        <p14:creationId xmlns:p14="http://schemas.microsoft.com/office/powerpoint/2010/main" val="156326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8548" y="1654254"/>
            <a:ext cx="6666904" cy="1446550"/>
          </a:xfrm>
          <a:prstGeom prst="rect">
            <a:avLst/>
          </a:prstGeom>
          <a:noFill/>
        </p:spPr>
        <p:txBody>
          <a:bodyPr wrap="square" rtlCol="0">
            <a:spAutoFit/>
          </a:bodyPr>
          <a:lstStyle/>
          <a:p>
            <a:pPr algn="ctr"/>
            <a:r>
              <a:rPr lang="en-US" sz="8800" dirty="0">
                <a:solidFill>
                  <a:schemeClr val="bg1"/>
                </a:solidFill>
                <a:latin typeface="Optima"/>
                <a:cs typeface="Optima"/>
              </a:rPr>
              <a:t>Interviewing</a:t>
            </a:r>
          </a:p>
        </p:txBody>
      </p:sp>
    </p:spTree>
    <p:extLst>
      <p:ext uri="{BB962C8B-B14F-4D97-AF65-F5344CB8AC3E}">
        <p14:creationId xmlns:p14="http://schemas.microsoft.com/office/powerpoint/2010/main" val="35113929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a:xfrm>
            <a:off x="1067305" y="362535"/>
            <a:ext cx="7616184" cy="1147752"/>
          </a:xfrm>
        </p:spPr>
        <p:txBody>
          <a:bodyPr/>
          <a:lstStyle/>
          <a:p>
            <a:r>
              <a:rPr lang="en-US" dirty="0"/>
              <a:t>Interviewing candidates</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fontScale="92500" lnSpcReduction="10000"/>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
            </a:pPr>
            <a:r>
              <a:rPr lang="en-US" sz="3900" dirty="0"/>
              <a:t>Thoughtful interview process:</a:t>
            </a:r>
            <a:endParaRPr lang="en-US" sz="3900" b="1" dirty="0"/>
          </a:p>
          <a:p>
            <a:pPr marL="1028700" lvl="1">
              <a:buFont typeface="Wingdings" pitchFamily="2" charset="2"/>
              <a:buChar char="§"/>
            </a:pPr>
            <a:r>
              <a:rPr lang="en-US" sz="3600" dirty="0"/>
              <a:t>How many rounds of interviews?</a:t>
            </a:r>
          </a:p>
          <a:p>
            <a:pPr marL="1028700" lvl="1">
              <a:buFont typeface="Wingdings" pitchFamily="2" charset="2"/>
              <a:buChar char="§"/>
            </a:pPr>
            <a:r>
              <a:rPr lang="en-US" sz="3600" dirty="0"/>
              <a:t>Who will be involved/ what will their role be?</a:t>
            </a:r>
          </a:p>
          <a:p>
            <a:pPr marL="1028700" lvl="1">
              <a:buFont typeface="Wingdings" pitchFamily="2" charset="2"/>
              <a:buChar char="§"/>
            </a:pPr>
            <a:r>
              <a:rPr lang="en-US" sz="3600" dirty="0"/>
              <a:t>What will the interview consist of?</a:t>
            </a:r>
          </a:p>
          <a:p>
            <a:pPr marL="1028700" lvl="1">
              <a:buFont typeface="Wingdings" pitchFamily="2" charset="2"/>
              <a:buChar char="§"/>
            </a:pPr>
            <a:r>
              <a:rPr lang="en-US" sz="3600" dirty="0"/>
              <a:t>Who will communicate with candidates &amp; stakeholders?</a:t>
            </a:r>
            <a:endParaRPr lang="en-US" sz="28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209227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a:xfrm>
            <a:off x="1067305" y="362535"/>
            <a:ext cx="7616184" cy="1147752"/>
          </a:xfrm>
        </p:spPr>
        <p:txBody>
          <a:bodyPr/>
          <a:lstStyle/>
          <a:p>
            <a:r>
              <a:rPr lang="en-US" dirty="0"/>
              <a:t>Interviewing candidates</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a:buFont typeface="Wingdings" pitchFamily="2" charset="2"/>
              <a:buChar char="§"/>
            </a:pPr>
            <a:r>
              <a:rPr lang="en-US" sz="3600" dirty="0"/>
              <a:t>Interview Questions:</a:t>
            </a:r>
          </a:p>
          <a:p>
            <a:pPr marL="1028700" lvl="1">
              <a:buFont typeface="Wingdings" pitchFamily="2" charset="2"/>
              <a:buChar char="§"/>
            </a:pPr>
            <a:r>
              <a:rPr lang="en-US" sz="3200" dirty="0"/>
              <a:t>Should link directly to must have/nice to have list</a:t>
            </a:r>
          </a:p>
          <a:p>
            <a:pPr marL="1028700" lvl="1">
              <a:buFont typeface="Wingdings" pitchFamily="2" charset="2"/>
              <a:buChar char="§"/>
            </a:pPr>
            <a:r>
              <a:rPr lang="en-US" sz="3200" dirty="0"/>
              <a:t>Avoid unethical questions </a:t>
            </a:r>
          </a:p>
          <a:p>
            <a:pPr marL="1028700" lvl="1">
              <a:buFont typeface="Wingdings" pitchFamily="2" charset="2"/>
              <a:buChar char="§"/>
            </a:pPr>
            <a:r>
              <a:rPr lang="en-US" sz="3200" dirty="0"/>
              <a:t>Try to avoid developing unintentional biases</a:t>
            </a:r>
          </a:p>
          <a:p>
            <a:pPr marL="1028700" lvl="1">
              <a:buFont typeface="Wingdings" pitchFamily="2" charset="2"/>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Tree>
    <p:extLst>
      <p:ext uri="{BB962C8B-B14F-4D97-AF65-F5344CB8AC3E}">
        <p14:creationId xmlns:p14="http://schemas.microsoft.com/office/powerpoint/2010/main" val="1262366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3CDEB-941B-B742-ACB7-B67C9E29C943}"/>
              </a:ext>
            </a:extLst>
          </p:cNvPr>
          <p:cNvSpPr>
            <a:spLocks noGrp="1"/>
          </p:cNvSpPr>
          <p:nvPr>
            <p:ph type="title"/>
          </p:nvPr>
        </p:nvSpPr>
        <p:spPr>
          <a:xfrm>
            <a:off x="1067305" y="362535"/>
            <a:ext cx="7616184" cy="1147752"/>
          </a:xfrm>
        </p:spPr>
        <p:txBody>
          <a:bodyPr/>
          <a:lstStyle/>
          <a:p>
            <a:r>
              <a:rPr lang="en-US" dirty="0"/>
              <a:t>Interviewing candidates</a:t>
            </a:r>
          </a:p>
        </p:txBody>
      </p:sp>
      <p:sp>
        <p:nvSpPr>
          <p:cNvPr id="4" name="Content Placeholder 2">
            <a:extLst>
              <a:ext uri="{FF2B5EF4-FFF2-40B4-BE49-F238E27FC236}">
                <a16:creationId xmlns:a16="http://schemas.microsoft.com/office/drawing/2014/main" id="{7A7B6AA4-A882-9049-AC76-DC00EB72D81E}"/>
              </a:ext>
            </a:extLst>
          </p:cNvPr>
          <p:cNvSpPr txBox="1">
            <a:spLocks/>
          </p:cNvSpPr>
          <p:nvPr/>
        </p:nvSpPr>
        <p:spPr>
          <a:xfrm>
            <a:off x="563071" y="1510287"/>
            <a:ext cx="8229600" cy="4638705"/>
          </a:xfrm>
          <a:prstGeom prst="rect">
            <a:avLst/>
          </a:prstGeom>
        </p:spPr>
        <p:txBody>
          <a:bodyPr vert="horz" lIns="0" tIns="0" rIns="91440" bIns="45720" rtlCol="0">
            <a:normAutofit fontScale="62500" lnSpcReduction="20000"/>
          </a:bodyPr>
          <a:lstStyle>
            <a:lvl1pPr marL="0" indent="0" algn="l" defTabSz="457200" rtl="0" eaLnBrk="1" latinLnBrk="0" hangingPunct="1">
              <a:lnSpc>
                <a:spcPct val="150000"/>
              </a:lnSpc>
              <a:spcBef>
                <a:spcPts val="0"/>
              </a:spcBef>
              <a:spcAft>
                <a:spcPts val="0"/>
              </a:spcAft>
              <a:buFont typeface="Arial"/>
              <a:buNone/>
              <a:defRPr sz="1800" b="0" kern="1200">
                <a:solidFill>
                  <a:schemeClr val="tx1">
                    <a:lumMod val="75000"/>
                  </a:schemeClr>
                </a:solidFill>
                <a:latin typeface="+mn-lt"/>
                <a:ea typeface="+mn-ea"/>
                <a:cs typeface="+mn-cs"/>
              </a:defRPr>
            </a:lvl1pPr>
            <a:lvl2pPr marL="742950" indent="-285750" algn="l" defTabSz="457200" rtl="0" eaLnBrk="1" latinLnBrk="0" hangingPunct="1">
              <a:lnSpc>
                <a:spcPct val="125000"/>
              </a:lnSpc>
              <a:spcBef>
                <a:spcPts val="600"/>
              </a:spcBef>
              <a:spcAft>
                <a:spcPts val="0"/>
              </a:spcAft>
              <a:buClr>
                <a:schemeClr val="accent3"/>
              </a:buClr>
              <a:buFont typeface="Wingdings" charset="2"/>
              <a:buChar char="§"/>
              <a:defRPr sz="1600" kern="1200">
                <a:solidFill>
                  <a:schemeClr val="tx1">
                    <a:lumMod val="75000"/>
                  </a:schemeClr>
                </a:solidFill>
                <a:latin typeface="+mn-lt"/>
                <a:ea typeface="+mn-ea"/>
                <a:cs typeface="+mn-cs"/>
              </a:defRPr>
            </a:lvl2pPr>
            <a:lvl3pPr marL="1143000" indent="-228600" algn="l" defTabSz="457200" rtl="0" eaLnBrk="1" latinLnBrk="0" hangingPunct="1">
              <a:lnSpc>
                <a:spcPct val="125000"/>
              </a:lnSpc>
              <a:spcBef>
                <a:spcPct val="20000"/>
              </a:spcBef>
              <a:spcAft>
                <a:spcPts val="0"/>
              </a:spcAft>
              <a:buClr>
                <a:schemeClr val="accent1"/>
              </a:buClr>
              <a:buFont typeface="Wingdings" charset="2"/>
              <a:buChar char="§"/>
              <a:defRPr sz="1600" kern="1200">
                <a:solidFill>
                  <a:schemeClr val="tx1">
                    <a:lumMod val="75000"/>
                  </a:schemeClr>
                </a:solidFill>
                <a:latin typeface="+mn-lt"/>
                <a:ea typeface="+mn-ea"/>
                <a:cs typeface="+mn-cs"/>
              </a:defRPr>
            </a:lvl3pPr>
            <a:lvl4pPr marL="1600200" indent="-228600" algn="l" defTabSz="457200" rtl="0" eaLnBrk="1" latinLnBrk="0" hangingPunct="1">
              <a:lnSpc>
                <a:spcPct val="125000"/>
              </a:lnSpc>
              <a:spcBef>
                <a:spcPct val="20000"/>
              </a:spcBef>
              <a:buClr>
                <a:schemeClr val="accent3"/>
              </a:buClr>
              <a:buFont typeface="Wingdings" charset="2"/>
              <a:buChar char="§"/>
              <a:defRPr sz="1600" kern="1200">
                <a:solidFill>
                  <a:schemeClr val="tx1">
                    <a:lumMod val="75000"/>
                  </a:schemeClr>
                </a:solidFill>
                <a:latin typeface="+mn-lt"/>
                <a:ea typeface="+mn-ea"/>
                <a:cs typeface="+mn-cs"/>
              </a:defRPr>
            </a:lvl4pPr>
            <a:lvl5pPr marL="2057400" indent="-228600" algn="l" defTabSz="457200" rtl="0" eaLnBrk="1" latinLnBrk="0" hangingPunct="1">
              <a:lnSpc>
                <a:spcPct val="125000"/>
              </a:lnSpc>
              <a:spcBef>
                <a:spcPct val="20000"/>
              </a:spcBef>
              <a:buClr>
                <a:schemeClr val="accent1"/>
              </a:buClr>
              <a:buFont typeface="Wingdings" charset="2"/>
              <a:buChar char="§"/>
              <a:defRPr sz="1600" kern="1200">
                <a:solidFill>
                  <a:schemeClr val="tx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a:buFont typeface="Wingdings" pitchFamily="2" charset="2"/>
              <a:buChar char="§"/>
            </a:pPr>
            <a:r>
              <a:rPr lang="en-US" sz="5200" dirty="0"/>
              <a:t>Evaluating candidates: matrix </a:t>
            </a:r>
            <a:r>
              <a:rPr lang="en-US" sz="5200"/>
              <a:t>&amp; scoring</a:t>
            </a:r>
            <a:endParaRPr lang="en-US" sz="5200" dirty="0"/>
          </a:p>
          <a:p>
            <a:endParaRPr lang="en-US" sz="3400" dirty="0"/>
          </a:p>
          <a:p>
            <a:r>
              <a:rPr lang="en-US" sz="3800" dirty="0"/>
              <a:t>	Required qualification </a:t>
            </a:r>
            <a:r>
              <a:rPr lang="en-US" sz="3800" b="1" dirty="0"/>
              <a:t>A</a:t>
            </a:r>
          </a:p>
          <a:p>
            <a:pPr marL="2057400" lvl="3" indent="-457200">
              <a:buFont typeface="Arial" panose="020B0604020202020204" pitchFamily="34" charset="0"/>
              <a:buChar char="•"/>
            </a:pPr>
            <a:r>
              <a:rPr lang="en-US" sz="3300" dirty="0"/>
              <a:t>Question 1</a:t>
            </a:r>
          </a:p>
          <a:p>
            <a:pPr marL="2057400" lvl="3" indent="-457200">
              <a:buFont typeface="Arial" panose="020B0604020202020204" pitchFamily="34" charset="0"/>
              <a:buChar char="•"/>
            </a:pPr>
            <a:r>
              <a:rPr lang="en-US" sz="3300" dirty="0"/>
              <a:t>Question 2</a:t>
            </a:r>
          </a:p>
          <a:p>
            <a:r>
              <a:rPr lang="en-US" sz="3200" dirty="0"/>
              <a:t>	</a:t>
            </a:r>
          </a:p>
          <a:p>
            <a:r>
              <a:rPr lang="en-US" sz="3800" dirty="0"/>
              <a:t>  	“Nice to have” qualification </a:t>
            </a:r>
            <a:r>
              <a:rPr lang="en-US" sz="3800" b="1" dirty="0"/>
              <a:t>B</a:t>
            </a:r>
          </a:p>
          <a:p>
            <a:pPr marL="2057400" lvl="3" indent="-457200">
              <a:buFont typeface="Arial" panose="020B0604020202020204" pitchFamily="34" charset="0"/>
              <a:buChar char="•"/>
            </a:pPr>
            <a:r>
              <a:rPr lang="en-US" sz="3300" dirty="0"/>
              <a:t>Question 1</a:t>
            </a:r>
          </a:p>
          <a:p>
            <a:pPr marL="2057400" lvl="3" indent="-457200">
              <a:buFont typeface="Arial" panose="020B0604020202020204" pitchFamily="34" charset="0"/>
              <a:buChar char="•"/>
            </a:pPr>
            <a:r>
              <a:rPr lang="en-US" sz="3300" dirty="0"/>
              <a:t>Question 2</a:t>
            </a:r>
          </a:p>
          <a:p>
            <a:pPr marL="1600200" lvl="2" indent="-457200">
              <a:buFont typeface="Arial" panose="020B0604020202020204" pitchFamily="34" charset="0"/>
              <a:buChar char="•"/>
            </a:pPr>
            <a:endParaRPr lang="en-US" sz="3000" dirty="0"/>
          </a:p>
          <a:p>
            <a:pPr marL="1028700" lvl="1">
              <a:buFont typeface="Wingdings" pitchFamily="2" charset="2"/>
              <a:buChar char="§"/>
            </a:pPr>
            <a:endParaRPr lang="en-US" sz="3000" dirty="0"/>
          </a:p>
          <a:p>
            <a:pPr marL="1028700" lvl="1">
              <a:buFont typeface="Wingdings" pitchFamily="2" charset="2"/>
              <a:buChar char="§"/>
            </a:pPr>
            <a:endParaRPr lang="en-US" sz="3000" dirty="0"/>
          </a:p>
          <a:p>
            <a:pPr marL="1428750" lvl="2">
              <a:buFont typeface="Wingdings" pitchFamily="2" charset="2"/>
              <a:buChar char="§"/>
            </a:pPr>
            <a:endParaRPr lang="en-US" sz="3000" dirty="0"/>
          </a:p>
          <a:p>
            <a:pPr lvl="1">
              <a:buFont typeface="Wingdings" charset="2"/>
              <a:buNone/>
            </a:pPr>
            <a:endParaRPr lang="en-US" sz="2000" dirty="0"/>
          </a:p>
          <a:p>
            <a:pPr lvl="1">
              <a:buFont typeface="Wingdings" charset="2"/>
              <a:buNone/>
            </a:pPr>
            <a:endParaRPr lang="en-US" sz="2000" dirty="0"/>
          </a:p>
        </p:txBody>
      </p:sp>
      <p:sp>
        <p:nvSpPr>
          <p:cNvPr id="3" name="Rounded Rectangle 2">
            <a:extLst>
              <a:ext uri="{FF2B5EF4-FFF2-40B4-BE49-F238E27FC236}">
                <a16:creationId xmlns:a16="http://schemas.microsoft.com/office/drawing/2014/main" id="{1C4EBD56-85E6-9845-ADA8-CA7E085F61CF}"/>
              </a:ext>
            </a:extLst>
          </p:cNvPr>
          <p:cNvSpPr/>
          <p:nvPr/>
        </p:nvSpPr>
        <p:spPr>
          <a:xfrm>
            <a:off x="5165896" y="2658040"/>
            <a:ext cx="1234904" cy="523140"/>
          </a:xfrm>
          <a:prstGeom prst="round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1"/>
                </a:solidFill>
              </a:rPr>
              <a:t>4</a:t>
            </a:r>
          </a:p>
        </p:txBody>
      </p:sp>
      <p:sp>
        <p:nvSpPr>
          <p:cNvPr id="5" name="Rounded Rectangle 4">
            <a:extLst>
              <a:ext uri="{FF2B5EF4-FFF2-40B4-BE49-F238E27FC236}">
                <a16:creationId xmlns:a16="http://schemas.microsoft.com/office/drawing/2014/main" id="{FC77B668-C3F7-094D-B059-60A2383F2783}"/>
              </a:ext>
            </a:extLst>
          </p:cNvPr>
          <p:cNvSpPr/>
          <p:nvPr/>
        </p:nvSpPr>
        <p:spPr>
          <a:xfrm>
            <a:off x="5705159" y="4541176"/>
            <a:ext cx="1492811" cy="523140"/>
          </a:xfrm>
          <a:prstGeom prst="round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1"/>
                </a:solidFill>
              </a:rPr>
              <a:t>2</a:t>
            </a:r>
          </a:p>
        </p:txBody>
      </p:sp>
    </p:spTree>
    <p:extLst>
      <p:ext uri="{BB962C8B-B14F-4D97-AF65-F5344CB8AC3E}">
        <p14:creationId xmlns:p14="http://schemas.microsoft.com/office/powerpoint/2010/main" val="127458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50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nextCondLst>
                <p:cond evt="onClick" delay="0">
                  <p:tgtEl>
                    <p:spTgt spid="2"/>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9DFEE-B3FD-B847-86D7-3FF19B40828D}"/>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E1FB565-0C5E-204D-ABC3-A1DE9023F3EE}"/>
              </a:ext>
            </a:extLst>
          </p:cNvPr>
          <p:cNvSpPr>
            <a:spLocks noGrp="1"/>
          </p:cNvSpPr>
          <p:nvPr>
            <p:ph idx="1"/>
          </p:nvPr>
        </p:nvSpPr>
        <p:spPr/>
        <p:txBody>
          <a:bodyPr numCol="2">
            <a:normAutofit/>
          </a:bodyPr>
          <a:lstStyle/>
          <a:p>
            <a:r>
              <a:rPr lang="en-US" b="1" dirty="0"/>
              <a:t>Resources &amp; Tools:</a:t>
            </a:r>
          </a:p>
          <a:p>
            <a:pPr marL="285750">
              <a:buFont typeface="Wingdings" pitchFamily="2" charset="2"/>
              <a:buChar char="§"/>
            </a:pPr>
            <a:r>
              <a:rPr lang="en-US" dirty="0">
                <a:hlinkClick r:id="rId3"/>
              </a:rPr>
              <a:t>https://www.bridgespan.org/insights/library/hiring/nonprofit-job-description-toolkit</a:t>
            </a:r>
            <a:endParaRPr lang="en-US" dirty="0"/>
          </a:p>
          <a:p>
            <a:pPr marL="285750">
              <a:buFont typeface="Wingdings" pitchFamily="2" charset="2"/>
              <a:buChar char="§"/>
            </a:pPr>
            <a:r>
              <a:rPr lang="en-US" dirty="0">
                <a:hlinkClick r:id="rId4"/>
              </a:rPr>
              <a:t>https://learning.candid.org/resources/knowledge-base/nonprofit-job-descriptions/</a:t>
            </a:r>
            <a:endParaRPr lang="en-US" dirty="0"/>
          </a:p>
          <a:p>
            <a:pPr marL="285750">
              <a:buFont typeface="Wingdings" pitchFamily="2" charset="2"/>
              <a:buChar char="§"/>
            </a:pPr>
            <a:r>
              <a:rPr lang="en-US" dirty="0">
                <a:hlinkClick r:id="rId5"/>
              </a:rPr>
              <a:t>https://www.foundationlist.org/news/list-of-nonporift-job-boards-made-for-the-nonprofit-sector/</a:t>
            </a:r>
            <a:endParaRPr lang="en-US" dirty="0"/>
          </a:p>
          <a:p>
            <a:endParaRPr lang="en-US" dirty="0"/>
          </a:p>
          <a:p>
            <a:r>
              <a:rPr lang="en-US" dirty="0"/>
              <a:t>	</a:t>
            </a:r>
            <a:r>
              <a:rPr lang="en-US" b="1" dirty="0"/>
              <a:t>Diverse Job Boards:</a:t>
            </a:r>
          </a:p>
          <a:p>
            <a:pPr marL="1028700" lvl="1">
              <a:buClr>
                <a:schemeClr val="tx1"/>
              </a:buClr>
              <a:buFont typeface="Wingdings" pitchFamily="2" charset="2"/>
              <a:buChar char="§"/>
            </a:pPr>
            <a:r>
              <a:rPr lang="en-US" dirty="0">
                <a:hlinkClick r:id="rId6" tooltip="https://hireautism.org"/>
              </a:rPr>
              <a:t>Hire Autism</a:t>
            </a:r>
            <a:endParaRPr lang="en-US" dirty="0"/>
          </a:p>
          <a:p>
            <a:pPr marL="1028700" lvl="1">
              <a:buClr>
                <a:schemeClr val="tx1"/>
              </a:buClr>
              <a:buFont typeface="Wingdings" pitchFamily="2" charset="2"/>
              <a:buChar char="§"/>
            </a:pPr>
            <a:r>
              <a:rPr lang="en-US" dirty="0">
                <a:hlinkClick r:id="rId7" tooltip="https://blackcareernetwork.com"/>
              </a:rPr>
              <a:t>Black Career Network</a:t>
            </a:r>
            <a:endParaRPr lang="en-US" dirty="0"/>
          </a:p>
          <a:p>
            <a:pPr marL="1028700" lvl="1">
              <a:buClr>
                <a:schemeClr val="tx1"/>
              </a:buClr>
              <a:buFont typeface="Wingdings" pitchFamily="2" charset="2"/>
              <a:buChar char="§"/>
            </a:pPr>
            <a:r>
              <a:rPr lang="en-US" dirty="0">
                <a:hlinkClick r:id="rId8" tooltip="https://diversityworking.com"/>
              </a:rPr>
              <a:t>Diversity Working</a:t>
            </a:r>
            <a:endParaRPr lang="en-US" dirty="0"/>
          </a:p>
          <a:p>
            <a:pPr marL="1028700" lvl="1">
              <a:buClr>
                <a:schemeClr val="tx1"/>
              </a:buClr>
              <a:buFont typeface="Wingdings" pitchFamily="2" charset="2"/>
              <a:buChar char="§"/>
            </a:pPr>
            <a:r>
              <a:rPr lang="en-US" dirty="0">
                <a:hlinkClick r:id="rId9" tooltip="https://recruitdisability.org"/>
              </a:rPr>
              <a:t>Recruit Disability</a:t>
            </a:r>
            <a:endParaRPr lang="en-US" dirty="0"/>
          </a:p>
          <a:p>
            <a:pPr marL="1028700" lvl="1">
              <a:buClr>
                <a:schemeClr val="tx1"/>
              </a:buClr>
              <a:buFont typeface="Wingdings" pitchFamily="2" charset="2"/>
              <a:buChar char="§"/>
            </a:pPr>
            <a:r>
              <a:rPr lang="en-US" dirty="0">
                <a:hlinkClick r:id="rId10" tooltip="https://pink-jobs.com"/>
              </a:rPr>
              <a:t>Pink Jobs</a:t>
            </a:r>
            <a:r>
              <a:rPr lang="en-US" dirty="0"/>
              <a:t> </a:t>
            </a:r>
          </a:p>
          <a:p>
            <a:pPr marL="1028700" lvl="1">
              <a:buClr>
                <a:schemeClr val="tx1"/>
              </a:buClr>
              <a:buFont typeface="Wingdings" pitchFamily="2" charset="2"/>
              <a:buChar char="§"/>
            </a:pPr>
            <a:r>
              <a:rPr lang="en-US" dirty="0">
                <a:hlinkClick r:id="rId11" tooltip="https://weworkremotely.com"/>
              </a:rPr>
              <a:t>We Work Remotely</a:t>
            </a:r>
            <a:endParaRPr lang="en-US" dirty="0"/>
          </a:p>
          <a:p>
            <a:pPr marL="1028700" lvl="1">
              <a:buClr>
                <a:schemeClr val="tx1"/>
              </a:buClr>
              <a:buFont typeface="Wingdings" pitchFamily="2" charset="2"/>
              <a:buChar char="§"/>
            </a:pPr>
            <a:r>
              <a:rPr lang="en-US" dirty="0">
                <a:hlinkClick r:id="rId12" tooltip="https://careercontessa.com"/>
              </a:rPr>
              <a:t>Career Contessa</a:t>
            </a:r>
            <a:r>
              <a:rPr lang="en-US" dirty="0"/>
              <a:t> </a:t>
            </a:r>
          </a:p>
        </p:txBody>
      </p:sp>
    </p:spTree>
    <p:extLst>
      <p:ext uri="{BB962C8B-B14F-4D97-AF65-F5344CB8AC3E}">
        <p14:creationId xmlns:p14="http://schemas.microsoft.com/office/powerpoint/2010/main" val="3268917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8548" y="1654254"/>
            <a:ext cx="6666904" cy="1446550"/>
          </a:xfrm>
          <a:prstGeom prst="rect">
            <a:avLst/>
          </a:prstGeom>
          <a:noFill/>
        </p:spPr>
        <p:txBody>
          <a:bodyPr wrap="square" rtlCol="0">
            <a:spAutoFit/>
          </a:bodyPr>
          <a:lstStyle/>
          <a:p>
            <a:pPr algn="ctr"/>
            <a:r>
              <a:rPr lang="en-US" sz="8800" dirty="0">
                <a:solidFill>
                  <a:schemeClr val="bg1"/>
                </a:solidFill>
                <a:latin typeface="Optima"/>
                <a:cs typeface="Optima"/>
              </a:rPr>
              <a:t>Questions?</a:t>
            </a:r>
          </a:p>
        </p:txBody>
      </p:sp>
    </p:spTree>
    <p:extLst>
      <p:ext uri="{BB962C8B-B14F-4D97-AF65-F5344CB8AC3E}">
        <p14:creationId xmlns:p14="http://schemas.microsoft.com/office/powerpoint/2010/main" val="3659866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8623" y="1482136"/>
            <a:ext cx="6666904" cy="2123658"/>
          </a:xfrm>
          <a:prstGeom prst="rect">
            <a:avLst/>
          </a:prstGeom>
          <a:noFill/>
        </p:spPr>
        <p:txBody>
          <a:bodyPr wrap="square" rtlCol="0">
            <a:spAutoFit/>
          </a:bodyPr>
          <a:lstStyle/>
          <a:p>
            <a:pPr algn="ctr"/>
            <a:r>
              <a:rPr lang="en-US" sz="6600" dirty="0">
                <a:solidFill>
                  <a:schemeClr val="bg1"/>
                </a:solidFill>
                <a:latin typeface="Optima"/>
                <a:cs typeface="Optima"/>
              </a:rPr>
              <a:t>Hiring….where do I start?</a:t>
            </a:r>
          </a:p>
        </p:txBody>
      </p:sp>
    </p:spTree>
    <p:extLst>
      <p:ext uri="{BB962C8B-B14F-4D97-AF65-F5344CB8AC3E}">
        <p14:creationId xmlns:p14="http://schemas.microsoft.com/office/powerpoint/2010/main" val="314502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87" y="333834"/>
            <a:ext cx="7616184" cy="750347"/>
          </a:xfrm>
        </p:spPr>
        <p:txBody>
          <a:bodyPr/>
          <a:lstStyle/>
          <a:p>
            <a:r>
              <a:rPr lang="en-US" dirty="0"/>
              <a:t>Defining a new role</a:t>
            </a:r>
          </a:p>
        </p:txBody>
      </p:sp>
      <p:sp>
        <p:nvSpPr>
          <p:cNvPr id="3" name="Content Placeholder 2"/>
          <p:cNvSpPr>
            <a:spLocks noGrp="1"/>
          </p:cNvSpPr>
          <p:nvPr>
            <p:ph idx="1"/>
          </p:nvPr>
        </p:nvSpPr>
        <p:spPr/>
        <p:txBody>
          <a:bodyPr>
            <a:normAutofit/>
          </a:bodyPr>
          <a:lstStyle/>
          <a:p>
            <a:pPr marL="457200" indent="-457200">
              <a:buFont typeface="Wingdings" pitchFamily="2" charset="2"/>
              <a:buChar char="§"/>
            </a:pPr>
            <a:r>
              <a:rPr lang="en-US" sz="3000" dirty="0"/>
              <a:t>Start with the organization’s </a:t>
            </a:r>
            <a:r>
              <a:rPr lang="en-US" sz="3000" b="1" dirty="0"/>
              <a:t>strategic objectives </a:t>
            </a:r>
          </a:p>
          <a:p>
            <a:pPr lvl="2"/>
            <a:r>
              <a:rPr lang="en-US" sz="2400" dirty="0"/>
              <a:t>What are you trying to accomplish in the next 3 years?</a:t>
            </a:r>
          </a:p>
          <a:p>
            <a:pPr lvl="2"/>
            <a:r>
              <a:rPr lang="en-US" sz="2400" dirty="0"/>
              <a:t>Are you expanding existing programs, or taking new paths?</a:t>
            </a:r>
          </a:p>
          <a:p>
            <a:pPr marL="914400" lvl="2" indent="0">
              <a:buNone/>
            </a:pPr>
            <a:endParaRPr lang="en-US" sz="2400" dirty="0"/>
          </a:p>
          <a:p>
            <a:pPr>
              <a:buFont typeface="Wingdings" pitchFamily="2" charset="2"/>
              <a:buChar char="§"/>
            </a:pPr>
            <a:r>
              <a:rPr lang="en-US" sz="2800" dirty="0"/>
              <a:t>  Then, consider the necessary </a:t>
            </a:r>
            <a:r>
              <a:rPr lang="en-US" sz="2800" b="1" dirty="0"/>
              <a:t>staffing structure</a:t>
            </a:r>
            <a:endParaRPr lang="en-US" b="1" dirty="0"/>
          </a:p>
          <a:p>
            <a:pPr lvl="1">
              <a:buNone/>
            </a:pPr>
            <a:endParaRPr lang="en-US" dirty="0"/>
          </a:p>
        </p:txBody>
      </p:sp>
    </p:spTree>
    <p:extLst>
      <p:ext uri="{BB962C8B-B14F-4D97-AF65-F5344CB8AC3E}">
        <p14:creationId xmlns:p14="http://schemas.microsoft.com/office/powerpoint/2010/main" val="2605376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87" y="333834"/>
            <a:ext cx="7616184" cy="750347"/>
          </a:xfrm>
        </p:spPr>
        <p:txBody>
          <a:bodyPr/>
          <a:lstStyle/>
          <a:p>
            <a:r>
              <a:rPr lang="en-US" dirty="0"/>
              <a:t>Defining a new role</a:t>
            </a:r>
            <a:endParaRPr lang="en-US" sz="3600" dirty="0"/>
          </a:p>
        </p:txBody>
      </p:sp>
      <p:sp>
        <p:nvSpPr>
          <p:cNvPr id="3" name="Content Placeholder 2"/>
          <p:cNvSpPr>
            <a:spLocks noGrp="1"/>
          </p:cNvSpPr>
          <p:nvPr>
            <p:ph idx="1"/>
          </p:nvPr>
        </p:nvSpPr>
        <p:spPr/>
        <p:txBody>
          <a:bodyPr>
            <a:normAutofit fontScale="92500" lnSpcReduction="20000"/>
          </a:bodyPr>
          <a:lstStyle/>
          <a:p>
            <a:pPr marL="285750" indent="-285750">
              <a:buFont typeface="Wingdings" pitchFamily="2" charset="2"/>
              <a:buChar char="§"/>
            </a:pPr>
            <a:r>
              <a:rPr lang="en-US" sz="2400" b="1" dirty="0"/>
              <a:t>Projecting your future staffing needs:</a:t>
            </a:r>
          </a:p>
          <a:p>
            <a:pPr marL="1028700" lvl="1">
              <a:buFont typeface="Wingdings" pitchFamily="2" charset="2"/>
              <a:buChar char="§"/>
            </a:pPr>
            <a:r>
              <a:rPr lang="en-US" sz="2400" dirty="0"/>
              <a:t>How many people will you be serving?</a:t>
            </a:r>
          </a:p>
          <a:p>
            <a:pPr marL="1028700" lvl="1">
              <a:buFont typeface="Wingdings" pitchFamily="2" charset="2"/>
              <a:buChar char="§"/>
            </a:pPr>
            <a:r>
              <a:rPr lang="en-US" sz="2400" dirty="0"/>
              <a:t>What regions will you be serving?</a:t>
            </a:r>
          </a:p>
          <a:p>
            <a:pPr marL="1028700" lvl="1">
              <a:buFont typeface="Wingdings" pitchFamily="2" charset="2"/>
              <a:buChar char="§"/>
            </a:pPr>
            <a:r>
              <a:rPr lang="en-US" sz="2400" dirty="0"/>
              <a:t>What will your programs be (new, different?)?</a:t>
            </a:r>
          </a:p>
          <a:p>
            <a:pPr marL="1028700" lvl="1">
              <a:buFont typeface="Wingdings" pitchFamily="2" charset="2"/>
              <a:buChar char="§"/>
            </a:pPr>
            <a:r>
              <a:rPr lang="en-US" sz="2400" dirty="0"/>
              <a:t>What partnerships/collaborations might you be engaged in?</a:t>
            </a:r>
          </a:p>
          <a:p>
            <a:pPr marL="1028700" lvl="1">
              <a:buFont typeface="Wingdings" pitchFamily="2" charset="2"/>
              <a:buChar char="§"/>
            </a:pPr>
            <a:r>
              <a:rPr lang="en-US" sz="2400" dirty="0"/>
              <a:t>How will operations/administration need grow to support programmatic changes?</a:t>
            </a:r>
          </a:p>
          <a:p>
            <a:pPr marL="1028700" lvl="1">
              <a:buFont typeface="Wingdings" pitchFamily="2" charset="2"/>
              <a:buChar char="§"/>
            </a:pPr>
            <a:r>
              <a:rPr lang="en-US" sz="2400" dirty="0"/>
              <a:t>What new fundraising opportunities will you have?</a:t>
            </a:r>
          </a:p>
          <a:p>
            <a:pPr marL="1028700" lvl="1">
              <a:buFont typeface="Wingdings" pitchFamily="2" charset="2"/>
              <a:buChar char="§"/>
            </a:pPr>
            <a:r>
              <a:rPr lang="en-US" sz="2400" dirty="0"/>
              <a:t>What administrative and program staffing gaps will you need to fill and when?</a:t>
            </a:r>
          </a:p>
          <a:p>
            <a:pPr lvl="1">
              <a:buNone/>
            </a:pPr>
            <a:endParaRPr lang="en-US" dirty="0"/>
          </a:p>
          <a:p>
            <a:pPr lvl="1">
              <a:buNone/>
            </a:pPr>
            <a:endParaRPr lang="en-US" dirty="0"/>
          </a:p>
        </p:txBody>
      </p:sp>
    </p:spTree>
    <p:extLst>
      <p:ext uri="{BB962C8B-B14F-4D97-AF65-F5344CB8AC3E}">
        <p14:creationId xmlns:p14="http://schemas.microsoft.com/office/powerpoint/2010/main" val="356736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50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50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50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50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50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87" y="333834"/>
            <a:ext cx="7616184" cy="750347"/>
          </a:xfrm>
        </p:spPr>
        <p:txBody>
          <a:bodyPr/>
          <a:lstStyle/>
          <a:p>
            <a:r>
              <a:rPr lang="en-US" dirty="0"/>
              <a:t>Defining a new role</a:t>
            </a:r>
            <a:endParaRPr lang="en-US" sz="3600" dirty="0"/>
          </a:p>
        </p:txBody>
      </p:sp>
      <p:sp>
        <p:nvSpPr>
          <p:cNvPr id="3" name="Content Placeholder 2"/>
          <p:cNvSpPr>
            <a:spLocks noGrp="1"/>
          </p:cNvSpPr>
          <p:nvPr>
            <p:ph idx="1"/>
          </p:nvPr>
        </p:nvSpPr>
        <p:spPr/>
        <p:txBody>
          <a:bodyPr>
            <a:normAutofit/>
          </a:bodyPr>
          <a:lstStyle/>
          <a:p>
            <a:pPr marL="285750" indent="-285750">
              <a:lnSpc>
                <a:spcPct val="200000"/>
              </a:lnSpc>
              <a:buFont typeface="Wingdings" pitchFamily="2" charset="2"/>
              <a:buChar char="§"/>
            </a:pPr>
            <a:r>
              <a:rPr lang="en-US" sz="3600" dirty="0"/>
              <a:t>Consider </a:t>
            </a:r>
            <a:r>
              <a:rPr lang="en-US" sz="3600" b="1" dirty="0"/>
              <a:t>soft skills</a:t>
            </a:r>
            <a:r>
              <a:rPr lang="en-US" sz="3600" dirty="0"/>
              <a:t>…</a:t>
            </a:r>
          </a:p>
          <a:p>
            <a:pPr marL="1028700" lvl="1">
              <a:lnSpc>
                <a:spcPct val="200000"/>
              </a:lnSpc>
              <a:buFont typeface="Wingdings" pitchFamily="2" charset="2"/>
              <a:buChar char="§"/>
            </a:pPr>
            <a:r>
              <a:rPr lang="en-US" sz="3600" dirty="0"/>
              <a:t>What will the </a:t>
            </a:r>
            <a:r>
              <a:rPr lang="en-US" sz="3600" b="1" dirty="0"/>
              <a:t>role require</a:t>
            </a:r>
            <a:r>
              <a:rPr lang="en-US" sz="3600" dirty="0"/>
              <a:t>?</a:t>
            </a:r>
          </a:p>
          <a:p>
            <a:pPr marL="1028700" lvl="1">
              <a:lnSpc>
                <a:spcPct val="200000"/>
              </a:lnSpc>
              <a:buFont typeface="Wingdings" pitchFamily="2" charset="2"/>
              <a:buChar char="§"/>
            </a:pPr>
            <a:r>
              <a:rPr lang="en-US" sz="3600" dirty="0"/>
              <a:t>How can this new hire help us build a </a:t>
            </a:r>
            <a:r>
              <a:rPr lang="en-US" sz="3600" b="1" dirty="0"/>
              <a:t>more balanced team</a:t>
            </a:r>
            <a:r>
              <a:rPr lang="en-US" sz="3600" dirty="0"/>
              <a:t>?</a:t>
            </a:r>
          </a:p>
          <a:p>
            <a:pPr lvl="1" indent="0">
              <a:buNone/>
            </a:pPr>
            <a:endParaRPr lang="en-US" sz="3200" dirty="0"/>
          </a:p>
          <a:p>
            <a:pPr lvl="1">
              <a:buNone/>
            </a:pPr>
            <a:endParaRPr lang="en-US" sz="2000" dirty="0"/>
          </a:p>
          <a:p>
            <a:pPr lvl="1">
              <a:buNone/>
            </a:pPr>
            <a:endParaRPr lang="en-US" sz="2000" dirty="0"/>
          </a:p>
        </p:txBody>
      </p:sp>
    </p:spTree>
    <p:extLst>
      <p:ext uri="{BB962C8B-B14F-4D97-AF65-F5344CB8AC3E}">
        <p14:creationId xmlns:p14="http://schemas.microsoft.com/office/powerpoint/2010/main" val="334583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87" y="333834"/>
            <a:ext cx="7616184" cy="750347"/>
          </a:xfrm>
        </p:spPr>
        <p:txBody>
          <a:bodyPr/>
          <a:lstStyle/>
          <a:p>
            <a:r>
              <a:rPr lang="en-US" dirty="0"/>
              <a:t>Defining a new role</a:t>
            </a:r>
            <a:endParaRPr lang="en-US" sz="3600" dirty="0"/>
          </a:p>
        </p:txBody>
      </p:sp>
      <p:pic>
        <p:nvPicPr>
          <p:cNvPr id="7" name="Content Placeholder 6" descr="Text, letter&#10;&#10;Description automatically generated">
            <a:extLst>
              <a:ext uri="{FF2B5EF4-FFF2-40B4-BE49-F238E27FC236}">
                <a16:creationId xmlns:a16="http://schemas.microsoft.com/office/drawing/2014/main" id="{82BA9430-CD6E-3D4E-847B-CD87F547D762}"/>
              </a:ext>
            </a:extLst>
          </p:cNvPr>
          <p:cNvPicPr>
            <a:picLocks noGrp="1" noChangeAspect="1"/>
          </p:cNvPicPr>
          <p:nvPr>
            <p:ph idx="1"/>
          </p:nvPr>
        </p:nvPicPr>
        <p:blipFill>
          <a:blip r:embed="rId3"/>
          <a:stretch>
            <a:fillRect/>
          </a:stretch>
        </p:blipFill>
        <p:spPr>
          <a:xfrm>
            <a:off x="296333" y="1314450"/>
            <a:ext cx="8551333" cy="4810125"/>
          </a:xfrm>
        </p:spPr>
      </p:pic>
    </p:spTree>
    <p:extLst>
      <p:ext uri="{BB962C8B-B14F-4D97-AF65-F5344CB8AC3E}">
        <p14:creationId xmlns:p14="http://schemas.microsoft.com/office/powerpoint/2010/main" val="874128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87" y="333834"/>
            <a:ext cx="7616184" cy="750347"/>
          </a:xfrm>
        </p:spPr>
        <p:txBody>
          <a:bodyPr/>
          <a:lstStyle/>
          <a:p>
            <a:r>
              <a:rPr lang="en-US" dirty="0"/>
              <a:t>Defining a new role</a:t>
            </a:r>
            <a:endParaRPr lang="en-US" sz="3600" dirty="0"/>
          </a:p>
        </p:txBody>
      </p:sp>
      <p:sp>
        <p:nvSpPr>
          <p:cNvPr id="3" name="Content Placeholder 2"/>
          <p:cNvSpPr>
            <a:spLocks noGrp="1"/>
          </p:cNvSpPr>
          <p:nvPr>
            <p:ph idx="1"/>
          </p:nvPr>
        </p:nvSpPr>
        <p:spPr>
          <a:xfrm>
            <a:off x="581025" y="1397000"/>
            <a:ext cx="8229600" cy="4638705"/>
          </a:xfrm>
        </p:spPr>
        <p:txBody>
          <a:bodyPr>
            <a:normAutofit/>
          </a:bodyPr>
          <a:lstStyle/>
          <a:p>
            <a:r>
              <a:rPr lang="en-US" sz="3000" b="1" dirty="0"/>
              <a:t>Important soft skills: Level of focus</a:t>
            </a:r>
            <a:endParaRPr lang="en-US" sz="2000" b="1" dirty="0"/>
          </a:p>
          <a:p>
            <a:pPr lvl="1">
              <a:buNone/>
            </a:pPr>
            <a:endParaRPr lang="en-US" dirty="0"/>
          </a:p>
        </p:txBody>
      </p:sp>
      <p:graphicFrame>
        <p:nvGraphicFramePr>
          <p:cNvPr id="4" name="Diagram 3">
            <a:extLst>
              <a:ext uri="{FF2B5EF4-FFF2-40B4-BE49-F238E27FC236}">
                <a16:creationId xmlns:a16="http://schemas.microsoft.com/office/drawing/2014/main" id="{8C4903C0-9FC5-3144-B83D-861988813219}"/>
              </a:ext>
            </a:extLst>
          </p:cNvPr>
          <p:cNvGraphicFramePr/>
          <p:nvPr>
            <p:extLst>
              <p:ext uri="{D42A27DB-BD31-4B8C-83A1-F6EECF244321}">
                <p14:modId xmlns:p14="http://schemas.microsoft.com/office/powerpoint/2010/main" val="2842526009"/>
              </p:ext>
            </p:extLst>
          </p:nvPr>
        </p:nvGraphicFramePr>
        <p:xfrm>
          <a:off x="1045029" y="1990725"/>
          <a:ext cx="7350068" cy="186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ED34D590-F6C1-6A4B-945D-BD40AF086781}"/>
              </a:ext>
            </a:extLst>
          </p:cNvPr>
          <p:cNvPicPr>
            <a:picLocks noChangeAspect="1"/>
          </p:cNvPicPr>
          <p:nvPr/>
        </p:nvPicPr>
        <p:blipFill>
          <a:blip r:embed="rId8"/>
          <a:stretch>
            <a:fillRect/>
          </a:stretch>
        </p:blipFill>
        <p:spPr>
          <a:xfrm>
            <a:off x="2198491" y="3857625"/>
            <a:ext cx="4546599" cy="2287687"/>
          </a:xfrm>
          <a:prstGeom prst="rect">
            <a:avLst/>
          </a:prstGeom>
        </p:spPr>
      </p:pic>
    </p:spTree>
    <p:extLst>
      <p:ext uri="{BB962C8B-B14F-4D97-AF65-F5344CB8AC3E}">
        <p14:creationId xmlns:p14="http://schemas.microsoft.com/office/powerpoint/2010/main" val="399017881"/>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304</TotalTime>
  <Words>6798</Words>
  <Application>Microsoft Macintosh PowerPoint</Application>
  <PresentationFormat>On-screen Show (4:3)</PresentationFormat>
  <Paragraphs>554</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Optima</vt:lpstr>
      <vt:lpstr>Wingdings</vt:lpstr>
      <vt:lpstr>Office Theme</vt:lpstr>
      <vt:lpstr>Hiring: Job descriptions &amp; More </vt:lpstr>
      <vt:lpstr>INTRODUCTIONS</vt:lpstr>
      <vt:lpstr>Workshop overview</vt:lpstr>
      <vt:lpstr>PowerPoint Presentation</vt:lpstr>
      <vt:lpstr>Defining a new role</vt:lpstr>
      <vt:lpstr>Defining a new role</vt:lpstr>
      <vt:lpstr>Defining a new role</vt:lpstr>
      <vt:lpstr>Defining a new role</vt:lpstr>
      <vt:lpstr>Defining a new role</vt:lpstr>
      <vt:lpstr>Defining a new role</vt:lpstr>
      <vt:lpstr>Defining a new role</vt:lpstr>
      <vt:lpstr>Defining a new role</vt:lpstr>
      <vt:lpstr>Defining a new role</vt:lpstr>
      <vt:lpstr>Defining a new role</vt:lpstr>
      <vt:lpstr>PowerPoint Presentation</vt:lpstr>
      <vt:lpstr>Developing a position description</vt:lpstr>
      <vt:lpstr>Developing a position description</vt:lpstr>
      <vt:lpstr>Developing a position description</vt:lpstr>
      <vt:lpstr>Developing a position description</vt:lpstr>
      <vt:lpstr>Developing a position description</vt:lpstr>
      <vt:lpstr>Developing a position description</vt:lpstr>
      <vt:lpstr>Developing a position description</vt:lpstr>
      <vt:lpstr>Developing a position description</vt:lpstr>
      <vt:lpstr>Developing a position description</vt:lpstr>
      <vt:lpstr>PowerPoint Presentation</vt:lpstr>
      <vt:lpstr>PowerPoint Presentation</vt:lpstr>
      <vt:lpstr>Recruiting &amp; Screening candidates</vt:lpstr>
      <vt:lpstr>Recruiting &amp; Screening candidates</vt:lpstr>
      <vt:lpstr>Recruiting &amp; Screening candidates</vt:lpstr>
      <vt:lpstr>Recruiting &amp; Screening candidates</vt:lpstr>
      <vt:lpstr>Recruiting &amp; Screening candidates</vt:lpstr>
      <vt:lpstr>PowerPoint Presentation</vt:lpstr>
      <vt:lpstr>Interviewing candidates</vt:lpstr>
      <vt:lpstr>Interviewing candidates</vt:lpstr>
      <vt:lpstr>Interviewing candidates</vt:lpstr>
      <vt:lpstr>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Hiring: Job descriptions &amp; More </dc:title>
  <dc:creator>Mona Jones-Romansic</dc:creator>
  <cp:lastModifiedBy>Mona Jones-Romansic</cp:lastModifiedBy>
  <cp:revision>37</cp:revision>
  <cp:lastPrinted>2023-03-10T04:47:32Z</cp:lastPrinted>
  <dcterms:created xsi:type="dcterms:W3CDTF">2023-03-09T17:39:45Z</dcterms:created>
  <dcterms:modified xsi:type="dcterms:W3CDTF">2023-03-10T19:48:05Z</dcterms:modified>
</cp:coreProperties>
</file>